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64" r:id="rId8"/>
    <p:sldId id="270" r:id="rId9"/>
    <p:sldId id="271" r:id="rId10"/>
    <p:sldId id="265" r:id="rId11"/>
    <p:sldId id="267" r:id="rId12"/>
    <p:sldId id="269" r:id="rId13"/>
    <p:sldId id="266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eo.co.u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eo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veo.co.uk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eo.co.uk/#/video/55941///50691" TargetMode="External"/><Relationship Id="rId2" Type="http://schemas.openxmlformats.org/officeDocument/2006/relationships/hyperlink" Target="https://veo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ctfl.org/sites/default/files/guidelines/OralProficiencyWorkplacePoster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xtemporeapp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xtemporeapp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xtemporeapp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0A0A-3F56-407D-8C38-6EF417C4A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554017"/>
          </a:xfrm>
        </p:spPr>
        <p:txBody>
          <a:bodyPr/>
          <a:lstStyle/>
          <a:p>
            <a:br>
              <a:rPr lang="en-US" sz="4000" dirty="0">
                <a:latin typeface="Baskerville Old Face" panose="02020602080505020303" pitchFamily="18" charset="0"/>
              </a:rPr>
            </a:br>
            <a:br>
              <a:rPr lang="en-US" sz="4000" dirty="0">
                <a:latin typeface="Baskerville Old Face" panose="02020602080505020303" pitchFamily="18" charset="0"/>
              </a:rPr>
            </a:br>
            <a:r>
              <a:rPr lang="en-US" sz="4000" dirty="0">
                <a:latin typeface="Baskerville Old Face" panose="02020602080505020303" pitchFamily="18" charset="0"/>
              </a:rPr>
              <a:t>Dynamic Assessment and Implementation of the Extempore and VEO Apps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DB096-2E13-483A-8D50-456601001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082" y="3428999"/>
            <a:ext cx="8825658" cy="243609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Olga Thomason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Georgia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45AFF-89FA-4BF8-9F8C-FA5AF552D4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73" y="4658994"/>
            <a:ext cx="2642700" cy="895350"/>
          </a:xfrm>
          <a:prstGeom prst="rect">
            <a:avLst/>
          </a:prstGeom>
        </p:spPr>
      </p:pic>
      <p:pic>
        <p:nvPicPr>
          <p:cNvPr id="5" name="Picture 4" descr="https://lh6.googleusercontent.com/2T8UvXuH419xU-46qVlGXuwbIUmOzLpbvI4HIFgEmUJa1s4VUTarryOBNZR7h-vR2oWtqNzGpAXuIQgRQxrnoScxNima3J5DEfaIQZt-xuuXbdjE3eHoHElTrDAtR0jVN7tjlvNJ">
            <a:extLst>
              <a:ext uri="{FF2B5EF4-FFF2-40B4-BE49-F238E27FC236}">
                <a16:creationId xmlns:a16="http://schemas.microsoft.com/office/drawing/2014/main" id="{8D925631-88E7-4ED6-B22E-651D1DFFC7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4647044"/>
            <a:ext cx="2857500" cy="89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01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C2F2-C4E9-45B4-8170-746424DB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VEO </a:t>
            </a:r>
            <a:r>
              <a:rPr lang="en-US" dirty="0">
                <a:hlinkClick r:id="rId2"/>
              </a:rPr>
              <a:t>https://veo.co.uk/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C4F87-081D-4621-917F-57FC0FEEB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Video tagging software for evaluation of students’ oral presentations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Easy-to-use platform</a:t>
            </a:r>
            <a:br>
              <a:rPr lang="en-US" dirty="0"/>
            </a:br>
            <a:endParaRPr lang="en-US" dirty="0"/>
          </a:p>
          <a:p>
            <a:r>
              <a:rPr lang="en-US" dirty="0"/>
              <a:t>Ability to tag and comment on errors and improvements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Ability to create rubrics/categories for tagging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Ability to give individualized detailed feedback on students’ performance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Useful tool for collaboration as several students/tutors/instructors can tag  and comment on the same video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Useful statistics that help students keep track of their progress</a:t>
            </a:r>
          </a:p>
        </p:txBody>
      </p:sp>
    </p:spTree>
    <p:extLst>
      <p:ext uri="{BB962C8B-B14F-4D97-AF65-F5344CB8AC3E}">
        <p14:creationId xmlns:p14="http://schemas.microsoft.com/office/powerpoint/2010/main" val="155856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11D6-9B43-44BA-B71A-687806A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1137"/>
          </a:xfrm>
        </p:spPr>
        <p:txBody>
          <a:bodyPr/>
          <a:lstStyle/>
          <a:p>
            <a:r>
              <a:rPr lang="en-US" dirty="0"/>
              <a:t>VEO </a:t>
            </a:r>
            <a:r>
              <a:rPr lang="en-US" dirty="0">
                <a:hlinkClick r:id="rId2"/>
              </a:rPr>
              <a:t>https://veo.co.uk/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4338-478E-423A-BA89-1361D6EF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59346"/>
            <a:ext cx="8946541" cy="47890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Tag sets: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0453C-49D7-4795-A6E7-8F395E93C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2" y="2144712"/>
            <a:ext cx="120967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355EB-7F60-48C0-A8A8-FCF39EC21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014" y="2144712"/>
            <a:ext cx="1495425" cy="1457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69F12-E277-4BF3-B3C0-D6D2D17A6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725" y="2144712"/>
            <a:ext cx="2114550" cy="3324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242627-366C-4E6C-969A-5D5F4CC75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2832" y="2144712"/>
            <a:ext cx="14859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3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13AA-C196-49A1-8F26-857B85FC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1973"/>
          </a:xfrm>
        </p:spPr>
        <p:txBody>
          <a:bodyPr/>
          <a:lstStyle/>
          <a:p>
            <a:r>
              <a:rPr lang="en-US" dirty="0"/>
              <a:t>VEO </a:t>
            </a:r>
            <a:r>
              <a:rPr lang="en-US" dirty="0">
                <a:hlinkClick r:id="rId2"/>
              </a:rPr>
              <a:t>https://veo.co.uk/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A21649-ADCE-431F-B823-D7C0C60C7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6316" y="2052638"/>
            <a:ext cx="770114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2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6591-A103-4461-897A-7F0542A9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VEO </a:t>
            </a:r>
            <a:r>
              <a:rPr lang="en-US" dirty="0">
                <a:hlinkClick r:id="rId2"/>
              </a:rPr>
              <a:t>https://veo.co.uk/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AB365-6A53-43E4-8697-E79D43F5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https://app.veo.co.uk/#/video/55941///50691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BB64E-FAF0-44D0-84A5-6E968E808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295" y="3081502"/>
            <a:ext cx="5362574" cy="30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5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F027-C6E5-4B61-AAAE-E9FE69E1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02CC-0E94-44D4-97F7-09A258CF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66982"/>
            <a:ext cx="8946541" cy="4881417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 err="1"/>
              <a:t>Lantolf</a:t>
            </a:r>
            <a:r>
              <a:rPr lang="en-US" dirty="0"/>
              <a:t>, J.P. (Ed.). (2000). </a:t>
            </a:r>
            <a:r>
              <a:rPr lang="en-US" i="1" dirty="0"/>
              <a:t>Sociocultural Theory and Second Language Learning</a:t>
            </a:r>
            <a:r>
              <a:rPr lang="en-US" dirty="0"/>
              <a:t>. Oxford: Oxford University Press.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Leontiev</a:t>
            </a:r>
            <a:r>
              <a:rPr lang="en-US" dirty="0"/>
              <a:t>, </a:t>
            </a:r>
            <a:r>
              <a:rPr lang="ru-RU" dirty="0"/>
              <a:t>А</a:t>
            </a:r>
            <a:r>
              <a:rPr lang="en-US" dirty="0" err="1"/>
              <a:t>lexei</a:t>
            </a:r>
            <a:r>
              <a:rPr lang="en-US" dirty="0"/>
              <a:t> </a:t>
            </a:r>
            <a:r>
              <a:rPr lang="ru-RU" dirty="0"/>
              <a:t>А. 2001. “</a:t>
            </a:r>
            <a:r>
              <a:rPr lang="en-US" dirty="0" err="1"/>
              <a:t>Kluchevye</a:t>
            </a:r>
            <a:r>
              <a:rPr lang="en-US" dirty="0"/>
              <a:t> </a:t>
            </a:r>
            <a:r>
              <a:rPr lang="en-US" dirty="0" err="1"/>
              <a:t>idei</a:t>
            </a:r>
            <a:r>
              <a:rPr lang="en-US" dirty="0"/>
              <a:t> L.S. </a:t>
            </a:r>
            <a:r>
              <a:rPr lang="en-US" dirty="0" err="1"/>
              <a:t>Vygotskogo</a:t>
            </a:r>
            <a:r>
              <a:rPr lang="en-US" dirty="0"/>
              <a:t>–</a:t>
            </a:r>
            <a:r>
              <a:rPr lang="en-US" dirty="0" err="1"/>
              <a:t>vklad</a:t>
            </a:r>
            <a:r>
              <a:rPr lang="en-US" dirty="0"/>
              <a:t> v </a:t>
            </a:r>
            <a:r>
              <a:rPr lang="en-US" dirty="0" err="1"/>
              <a:t>mirovuiu</a:t>
            </a:r>
            <a:r>
              <a:rPr lang="en-US" dirty="0"/>
              <a:t> </a:t>
            </a:r>
            <a:r>
              <a:rPr lang="en-US" dirty="0" err="1"/>
              <a:t>psikhologiiu</a:t>
            </a:r>
            <a:r>
              <a:rPr lang="en-US" dirty="0"/>
              <a:t> XX </a:t>
            </a:r>
            <a:r>
              <a:rPr lang="en-US" dirty="0" err="1"/>
              <a:t>stoletiia</a:t>
            </a:r>
            <a:r>
              <a:rPr lang="en-US" dirty="0"/>
              <a:t>.” Preface in </a:t>
            </a:r>
            <a:r>
              <a:rPr lang="en-US" i="1" dirty="0"/>
              <a:t>L.S. Vygotsky. </a:t>
            </a:r>
            <a:r>
              <a:rPr lang="en-US" i="1" dirty="0" err="1"/>
              <a:t>Psikhologiia</a:t>
            </a:r>
            <a:r>
              <a:rPr lang="en-US" i="1" dirty="0"/>
              <a:t> </a:t>
            </a:r>
            <a:r>
              <a:rPr lang="en-US" i="1" dirty="0" err="1"/>
              <a:t>razvitiia</a:t>
            </a:r>
            <a:r>
              <a:rPr lang="en-US" i="1" dirty="0"/>
              <a:t> </a:t>
            </a:r>
            <a:r>
              <a:rPr lang="en-US" i="1" dirty="0" err="1"/>
              <a:t>cheloveka</a:t>
            </a:r>
            <a:r>
              <a:rPr lang="en-US" i="1" dirty="0"/>
              <a:t>. </a:t>
            </a:r>
            <a:r>
              <a:rPr lang="en-US" dirty="0"/>
              <a:t>Moscow: </a:t>
            </a:r>
            <a:r>
              <a:rPr lang="en-US" dirty="0" err="1"/>
              <a:t>Izdatel’stvo</a:t>
            </a:r>
            <a:r>
              <a:rPr lang="en-US" dirty="0"/>
              <a:t> </a:t>
            </a:r>
            <a:r>
              <a:rPr lang="en-US" dirty="0" err="1"/>
              <a:t>Smysl</a:t>
            </a:r>
            <a:r>
              <a:rPr lang="en-US" dirty="0"/>
              <a:t>, 4–10.</a:t>
            </a:r>
            <a:br>
              <a:rPr lang="en-US" dirty="0"/>
            </a:br>
            <a:endParaRPr lang="en-US" dirty="0"/>
          </a:p>
          <a:p>
            <a:r>
              <a:rPr lang="en-US" dirty="0"/>
              <a:t>Vygotsky, L.S. (1986). </a:t>
            </a:r>
            <a:r>
              <a:rPr lang="en-US" i="1" dirty="0"/>
              <a:t>Thought and Language</a:t>
            </a:r>
            <a:r>
              <a:rPr lang="en-US" dirty="0"/>
              <a:t>. Cambridge, MA: MIT Press.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Vygotsky, L.S. (1987). Thinking and Speech. In T</a:t>
            </a:r>
            <a:r>
              <a:rPr lang="en-US" i="1" dirty="0"/>
              <a:t>he Collected Works of L. S. </a:t>
            </a:r>
            <a:r>
              <a:rPr lang="en-US" i="1" dirty="0" err="1"/>
              <a:t>Vygotsky.Vol</a:t>
            </a:r>
            <a:r>
              <a:rPr lang="en-US" i="1" dirty="0"/>
              <a:t>. 1. Problems of General Psychology</a:t>
            </a:r>
            <a:r>
              <a:rPr lang="en-US" dirty="0"/>
              <a:t>. R. W. </a:t>
            </a:r>
            <a:r>
              <a:rPr lang="en-US" dirty="0" err="1"/>
              <a:t>Rieber</a:t>
            </a:r>
            <a:r>
              <a:rPr lang="en-US" dirty="0"/>
              <a:t> and A. S. Carton (Eds.). New York: Plenum.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en-US" dirty="0"/>
              <a:t>Vygotsky, L.S. (1997). The History of the Development of Higher Mental Functions. In T</a:t>
            </a:r>
            <a:r>
              <a:rPr lang="en-US" i="1" dirty="0"/>
              <a:t>he Collected Works of L. S. Vygotsky. Vol. 4.</a:t>
            </a:r>
            <a:r>
              <a:rPr lang="en-US" dirty="0"/>
              <a:t> </a:t>
            </a:r>
            <a:r>
              <a:rPr lang="en-US" i="1" dirty="0"/>
              <a:t>The History of the Development of Higher Mental Functions.</a:t>
            </a:r>
            <a:r>
              <a:rPr lang="en-US" dirty="0"/>
              <a:t> R. W. </a:t>
            </a:r>
            <a:r>
              <a:rPr lang="en-US" dirty="0" err="1"/>
              <a:t>Rieber</a:t>
            </a:r>
            <a:r>
              <a:rPr lang="en-US" dirty="0"/>
              <a:t> (Ed.). New York: Plenum.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4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EED2-B69A-480C-8A65-7B2B1B67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askerville Old Face" panose="02020602080505020303" pitchFamily="18" charset="0"/>
              </a:rPr>
              <a:t>Dynamic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0DA6F-D902-48A3-9962-6E2B1DE4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7818"/>
            <a:ext cx="8946541" cy="477058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L.S. Vygotsky and other supporters of </a:t>
            </a:r>
            <a:r>
              <a:rPr lang="en-US" b="1" u="sng" dirty="0">
                <a:latin typeface="Baskerville Old Face" panose="02020602080505020303" pitchFamily="18" charset="0"/>
              </a:rPr>
              <a:t>the Socio-cultural theory </a:t>
            </a:r>
            <a:r>
              <a:rPr lang="en-US" dirty="0">
                <a:latin typeface="Baskerville Old Face" panose="02020602080505020303" pitchFamily="18" charset="0"/>
              </a:rPr>
              <a:t>(e.g., </a:t>
            </a:r>
            <a:r>
              <a:rPr lang="en-US" dirty="0" err="1">
                <a:latin typeface="Baskerville Old Face" panose="02020602080505020303" pitchFamily="18" charset="0"/>
              </a:rPr>
              <a:t>Leontiev</a:t>
            </a:r>
            <a:r>
              <a:rPr lang="en-US" dirty="0">
                <a:latin typeface="Baskerville Old Face" panose="02020602080505020303" pitchFamily="18" charset="0"/>
              </a:rPr>
              <a:t>, </a:t>
            </a:r>
            <a:r>
              <a:rPr lang="en-US" dirty="0" err="1">
                <a:latin typeface="Baskerville Old Face" panose="02020602080505020303" pitchFamily="18" charset="0"/>
              </a:rPr>
              <a:t>El’konin</a:t>
            </a:r>
            <a:r>
              <a:rPr lang="en-US" dirty="0">
                <a:latin typeface="Baskerville Old Face" panose="02020602080505020303" pitchFamily="18" charset="0"/>
              </a:rPr>
              <a:t>, </a:t>
            </a:r>
            <a:r>
              <a:rPr lang="en-US" dirty="0" err="1">
                <a:latin typeface="Baskerville Old Face" panose="02020602080505020303" pitchFamily="18" charset="0"/>
              </a:rPr>
              <a:t>Gal’perin</a:t>
            </a:r>
            <a:r>
              <a:rPr lang="en-US" dirty="0">
                <a:latin typeface="Baskerville Old Face" panose="02020602080505020303" pitchFamily="18" charset="0"/>
              </a:rPr>
              <a:t>, and </a:t>
            </a:r>
            <a:r>
              <a:rPr lang="en-US" dirty="0" err="1">
                <a:latin typeface="Baskerville Old Face" panose="02020602080505020303" pitchFamily="18" charset="0"/>
              </a:rPr>
              <a:t>Davydov</a:t>
            </a:r>
            <a:r>
              <a:rPr lang="en-US" dirty="0">
                <a:latin typeface="Baskerville Old Face" panose="02020602080505020303" pitchFamily="18" charset="0"/>
              </a:rPr>
              <a:t>) =&gt; research for tracing learners’ intellectual development</a:t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>
                <a:latin typeface="Baskerville Old Face" panose="02020602080505020303" pitchFamily="18" charset="0"/>
              </a:rPr>
              <a:t>L.S</a:t>
            </a:r>
            <a:r>
              <a:rPr lang="en-US" dirty="0">
                <a:latin typeface="Baskerville Old Face" panose="02020602080505020303" pitchFamily="18" charset="0"/>
              </a:rPr>
              <a:t>. Vygotsky’s theory of mental development with the focus on the concept of </a:t>
            </a:r>
            <a:r>
              <a:rPr lang="en-US" b="1" u="sng" dirty="0">
                <a:latin typeface="Baskerville Old Face" panose="02020602080505020303" pitchFamily="18" charset="0"/>
              </a:rPr>
              <a:t>the Zone of Proximal Development</a:t>
            </a:r>
            <a:r>
              <a:rPr lang="en-US" dirty="0">
                <a:latin typeface="Baskerville Old Face" panose="02020602080505020303" pitchFamily="18" charset="0"/>
              </a:rPr>
              <a:t>: </a:t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human learning is </a:t>
            </a:r>
            <a:r>
              <a:rPr lang="en-US" b="1" u="sng" dirty="0">
                <a:latin typeface="Baskerville Old Face" panose="02020602080505020303" pitchFamily="18" charset="0"/>
              </a:rPr>
              <a:t>socially mediated </a:t>
            </a:r>
            <a:r>
              <a:rPr lang="en-US" dirty="0">
                <a:latin typeface="Baskerville Old Face" panose="02020602080505020303" pitchFamily="18" charset="0"/>
              </a:rPr>
              <a:t>by appropriate types of guidance provided at appropriate times as learners attempt to carry out learning tasks</a:t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  <a:p>
            <a:pPr lvl="1"/>
            <a:r>
              <a:rPr lang="en-US" b="1" u="sng" dirty="0">
                <a:latin typeface="Baskerville Old Face" panose="02020602080505020303" pitchFamily="18" charset="0"/>
              </a:rPr>
              <a:t>tests</a:t>
            </a:r>
            <a:r>
              <a:rPr lang="en-US" dirty="0">
                <a:latin typeface="Baskerville Old Face" panose="02020602080505020303" pitchFamily="18" charset="0"/>
              </a:rPr>
              <a:t> themselves provide </a:t>
            </a:r>
            <a:r>
              <a:rPr lang="en-US" b="1" u="sng" dirty="0">
                <a:latin typeface="Baskerville Old Face" panose="02020602080505020303" pitchFamily="18" charset="0"/>
              </a:rPr>
              <a:t>opportunities for learning</a:t>
            </a:r>
            <a:r>
              <a:rPr lang="en-US" dirty="0">
                <a:latin typeface="Baskerville Old Face" panose="02020602080505020303" pitchFamily="18" charset="0"/>
              </a:rPr>
              <a:t> to occur and therefore instruction or mediation should be built into testing procedures.</a:t>
            </a: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development is </a:t>
            </a:r>
            <a:r>
              <a:rPr lang="en-US" b="1" u="sng" dirty="0">
                <a:latin typeface="Baskerville Old Face" panose="02020602080505020303" pitchFamily="18" charset="0"/>
              </a:rPr>
              <a:t>not always smooth and straightforward</a:t>
            </a:r>
            <a:r>
              <a:rPr lang="en-US" dirty="0">
                <a:latin typeface="Baskerville Old Face" panose="02020602080505020303" pitchFamily="18" charset="0"/>
              </a:rPr>
              <a:t>. It can occur </a:t>
            </a:r>
            <a:r>
              <a:rPr lang="en-US" b="1" u="sng" dirty="0">
                <a:latin typeface="Baskerville Old Face" panose="02020602080505020303" pitchFamily="18" charset="0"/>
              </a:rPr>
              <a:t>at changing rates </a:t>
            </a:r>
            <a:r>
              <a:rPr lang="en-US" dirty="0">
                <a:latin typeface="Baskerville Old Face" panose="02020602080505020303" pitchFamily="18" charset="0"/>
              </a:rPr>
              <a:t>and can include not only progressive but also </a:t>
            </a:r>
            <a:r>
              <a:rPr lang="en-US" b="1" u="sng" dirty="0">
                <a:latin typeface="Baskerville Old Face" panose="02020602080505020303" pitchFamily="18" charset="0"/>
              </a:rPr>
              <a:t>regressive moves</a:t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The </a:t>
            </a:r>
            <a:r>
              <a:rPr lang="en-US" dirty="0" err="1">
                <a:latin typeface="Baskerville Old Face" panose="02020602080505020303" pitchFamily="18" charset="0"/>
              </a:rPr>
              <a:t>microgenetic</a:t>
            </a:r>
            <a:r>
              <a:rPr lang="en-US" dirty="0">
                <a:latin typeface="Baskerville Old Face" panose="02020602080505020303" pitchFamily="18" charset="0"/>
              </a:rPr>
              <a:t> method: “the reorganization and development of mediation over a relatively short span of time” (</a:t>
            </a:r>
            <a:r>
              <a:rPr lang="en-US" dirty="0" err="1">
                <a:latin typeface="Baskerville Old Face" panose="02020602080505020303" pitchFamily="18" charset="0"/>
              </a:rPr>
              <a:t>Lantolf</a:t>
            </a:r>
            <a:r>
              <a:rPr lang="en-US" dirty="0">
                <a:latin typeface="Baskerville Old Face" panose="02020602080505020303" pitchFamily="18" charset="0"/>
              </a:rPr>
              <a:t>, 2000:3)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7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5EDB-ADFC-4BAA-B490-011185BB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2664"/>
          </a:xfrm>
        </p:spPr>
        <p:txBody>
          <a:bodyPr/>
          <a:lstStyle/>
          <a:p>
            <a:r>
              <a:rPr lang="en-US" sz="4000" dirty="0">
                <a:latin typeface="Baskerville Old Face" panose="02020602080505020303" pitchFamily="18" charset="0"/>
              </a:rPr>
              <a:t>RUSS3911 </a:t>
            </a:r>
            <a:r>
              <a:rPr lang="en-US" sz="4000" b="1" dirty="0">
                <a:latin typeface="Baskerville Old Face" panose="02020602080505020303" pitchFamily="18" charset="0"/>
              </a:rPr>
              <a:t>Tutorial in Professional Russian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73E6B-E998-40E2-AEA4-28BA5C24F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34836"/>
            <a:ext cx="8946541" cy="4613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content-based and covers several areas where global professionals regularly have to communicate in Russian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multi-disciplinary approach (e.g., international affairs, ecology, economics, journalism, and other fields)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designed for the intermediate-mid, intermediate-high students who desire to reach the advanced-level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0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91EE-8EB2-4DCB-BB7A-EAA1121E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7211"/>
          </a:xfrm>
        </p:spPr>
        <p:txBody>
          <a:bodyPr/>
          <a:lstStyle/>
          <a:p>
            <a:r>
              <a:rPr lang="en-US" sz="4000" dirty="0">
                <a:latin typeface="Baskerville Old Face" panose="02020602080505020303" pitchFamily="18" charset="0"/>
              </a:rPr>
              <a:t>RUSS3911 </a:t>
            </a:r>
            <a:r>
              <a:rPr lang="en-US" sz="4000" b="1" dirty="0">
                <a:latin typeface="Baskerville Old Face" panose="02020602080505020303" pitchFamily="18" charset="0"/>
              </a:rPr>
              <a:t>Tutorial in Professional Russian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A61EA-1CC9-4CD6-B7D2-64A5E0E6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766" y="1151014"/>
            <a:ext cx="9564689" cy="525426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https://www.actfl.org/sites/default/files/guidelines/OralProficiencyWorkplacePoster.pdf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B3447-5194-4A4E-AA10-DAF531851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5" y="1880033"/>
            <a:ext cx="7874434" cy="48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7089-B714-4482-A117-87D8D4DD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6555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Extempore </a:t>
            </a:r>
            <a:r>
              <a:rPr lang="en-US" dirty="0">
                <a:latin typeface="Baskerville Old Face" panose="02020602080505020303" pitchFamily="18" charset="0"/>
                <a:hlinkClick r:id="rId2"/>
              </a:rPr>
              <a:t>https://extemporeapp.com/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50F37-0E4B-4C5A-93DB-59BBB73F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65382"/>
            <a:ext cx="8946541" cy="4756727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A language learning platform that targets students’ speaking and comprehension skills</a:t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Mobile versions are available</a:t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User-friendly</a:t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Various levels of assessments’ control</a:t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Tools for individualized instructor’s feedback</a:t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Secure assessments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4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7D05-C90E-41E3-9024-3AC24160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500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Extempore </a:t>
            </a:r>
            <a:r>
              <a:rPr lang="en-US" dirty="0">
                <a:latin typeface="Baskerville Old Face" panose="02020602080505020303" pitchFamily="18" charset="0"/>
                <a:hlinkClick r:id="rId2"/>
              </a:rPr>
              <a:t>https://extemporeapp.com/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9AAB7-F3A4-4289-98B0-53088AEB5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of tasks (similar, but not the same)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u="sng" dirty="0"/>
              <a:t>Assessment 1</a:t>
            </a:r>
            <a:r>
              <a:rPr lang="en-US" dirty="0"/>
              <a:t>: 5 questions in a written form =&gt; 30 seconds to prepare after each question =&gt; 1 minute to answer each question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u="sng" dirty="0"/>
              <a:t>Assessment 2</a:t>
            </a:r>
            <a:r>
              <a:rPr lang="en-US" dirty="0"/>
              <a:t>: 5 questions in an oral form =&gt; 30 seconds to prepare after each question =&gt; 1 minute to answer each question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u="sng" dirty="0"/>
              <a:t>Assessment 3</a:t>
            </a:r>
            <a:r>
              <a:rPr lang="en-US" dirty="0"/>
              <a:t>: A visual stimulus =&gt; 1 minute to prepare a narration + 3-5 helping questions in a written form =&gt; 3 minutes to narrate</a:t>
            </a:r>
          </a:p>
        </p:txBody>
      </p:sp>
    </p:spTree>
    <p:extLst>
      <p:ext uri="{BB962C8B-B14F-4D97-AF65-F5344CB8AC3E}">
        <p14:creationId xmlns:p14="http://schemas.microsoft.com/office/powerpoint/2010/main" val="236632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D9EF-CD39-4DAC-A154-F6B87D49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1900"/>
          </a:xfrm>
        </p:spPr>
        <p:txBody>
          <a:bodyPr/>
          <a:lstStyle/>
          <a:p>
            <a:r>
              <a:rPr lang="ru-RU" sz="3300" dirty="0"/>
              <a:t>Здоровье и образ жизни: прокрастинация</a:t>
            </a:r>
            <a:br>
              <a:rPr lang="ru-RU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B32CF-6EA6-4D5E-8B51-F6E5DF010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Assessment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14391-6745-4DD9-B22F-CBE3B7515BD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Что делает человек, когда занимается прокрастинацией?</a:t>
            </a:r>
          </a:p>
          <a:p>
            <a:pPr marL="342900" indent="-342900">
              <a:buAutoNum type="arabicParenR"/>
            </a:pPr>
            <a:r>
              <a:rPr lang="ru-RU" dirty="0"/>
              <a:t>По каким причинам люди </a:t>
            </a:r>
            <a:r>
              <a:rPr lang="ru-RU" dirty="0" err="1"/>
              <a:t>прокрастинируют</a:t>
            </a:r>
            <a:r>
              <a:rPr lang="ru-RU" dirty="0"/>
              <a:t>?</a:t>
            </a:r>
          </a:p>
          <a:p>
            <a:pPr marL="342900" indent="-342900">
              <a:buAutoNum type="arabicParenR"/>
            </a:pPr>
            <a:r>
              <a:rPr lang="ru-RU" dirty="0"/>
              <a:t>Как себя обычно чувствуют люди, когда они </a:t>
            </a:r>
            <a:r>
              <a:rPr lang="ru-RU" dirty="0" err="1"/>
              <a:t>прокрастинируют</a:t>
            </a:r>
            <a:r>
              <a:rPr lang="ru-RU" dirty="0"/>
              <a:t>?</a:t>
            </a:r>
          </a:p>
          <a:p>
            <a:pPr marL="342900" indent="-342900">
              <a:buAutoNum type="arabicParenR"/>
            </a:pPr>
            <a:r>
              <a:rPr lang="ru-RU" dirty="0"/>
              <a:t>Вы когда-нибудь </a:t>
            </a:r>
            <a:r>
              <a:rPr lang="ru-RU" dirty="0" err="1"/>
              <a:t>прокрастинировали</a:t>
            </a:r>
            <a:r>
              <a:rPr lang="ru-RU" dirty="0"/>
              <a:t>? Когда и почему?</a:t>
            </a:r>
          </a:p>
          <a:p>
            <a:pPr marL="342900" indent="-342900">
              <a:buAutoNum type="arabicParenR"/>
            </a:pPr>
            <a:r>
              <a:rPr lang="ru-RU" dirty="0"/>
              <a:t>Как можно бороться с прокрастинацией?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E2B26-B996-4A20-BDF1-7454333ED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Assessment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335436-72E6-46F9-9087-A7858C73FEF7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Что такое прокрастинация?</a:t>
            </a:r>
          </a:p>
          <a:p>
            <a:pPr marL="342900" indent="-342900">
              <a:buAutoNum type="arabicParenR"/>
            </a:pPr>
            <a:r>
              <a:rPr lang="ru-RU" dirty="0"/>
              <a:t>Из-за чего случается прокрастинация?</a:t>
            </a:r>
          </a:p>
          <a:p>
            <a:pPr marL="342900" indent="-342900">
              <a:buAutoNum type="arabicParenR"/>
            </a:pPr>
            <a:r>
              <a:rPr lang="ru-RU" dirty="0"/>
              <a:t>Как влияет прокрастинация на самочувствие человека?</a:t>
            </a:r>
          </a:p>
          <a:p>
            <a:pPr marL="342900" indent="-342900">
              <a:buAutoNum type="arabicParenR"/>
            </a:pPr>
            <a:r>
              <a:rPr lang="ru-RU" dirty="0"/>
              <a:t>Что произошло, когда вы </a:t>
            </a:r>
            <a:r>
              <a:rPr lang="ru-RU" dirty="0" err="1"/>
              <a:t>прокрастинировали</a:t>
            </a:r>
            <a:r>
              <a:rPr lang="ru-RU" dirty="0"/>
              <a:t> в последний раз?</a:t>
            </a:r>
          </a:p>
          <a:p>
            <a:pPr marL="342900" indent="-342900">
              <a:buAutoNum type="arabicParenR"/>
            </a:pPr>
            <a:r>
              <a:rPr lang="ru-RU" dirty="0"/>
              <a:t>Что вы посоветуете друзьям, которые часто занимаются прокрастинацией?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B417BD-92D1-4E29-A7C2-6A5CC00748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Assessment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6290E3-DBBA-4F12-B14A-70E6790A653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Просмотрите комикс. Расскажите, что случилось с девушкой и почему? Как вы думаете, какую проблему этот комикс иллюстрирует? Как вы посоветуете решить эту проблему?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0B0002-A999-4026-B793-65F140FF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358" y="2667000"/>
            <a:ext cx="1979971" cy="24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6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B885-7485-426A-A7A7-DB4CECF2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90991"/>
          </a:xfrm>
        </p:spPr>
        <p:txBody>
          <a:bodyPr/>
          <a:lstStyle/>
          <a:p>
            <a:r>
              <a:rPr lang="ru-RU" sz="2400" dirty="0"/>
              <a:t>Здоровье и образ жизни: прокрастинация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8165BB-C733-416A-91EE-53806FFAD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272" y="860492"/>
            <a:ext cx="7266881" cy="56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3182-CFEF-47BF-AA99-5FC0F40B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2737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Extempore </a:t>
            </a:r>
            <a:r>
              <a:rPr lang="en-US" dirty="0">
                <a:latin typeface="Baskerville Old Face" panose="02020602080505020303" pitchFamily="18" charset="0"/>
                <a:hlinkClick r:id="rId2"/>
              </a:rPr>
              <a:t>https://extemporeapp.com/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A6262-1439-4866-8E1E-2E61E9D93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Evaluations: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199D03-A25A-4D5E-8902-3D261C838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882" y="4209607"/>
            <a:ext cx="3219450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9AC10-EE84-4492-B710-B31DCA569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507" y="2447925"/>
            <a:ext cx="3124200" cy="74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E87C4C-AD3E-49E5-9D7A-2AAFB43E2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837" y="3429000"/>
            <a:ext cx="3200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9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385</TotalTime>
  <Words>848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Baskerville Old Face</vt:lpstr>
      <vt:lpstr>Century Gothic</vt:lpstr>
      <vt:lpstr>Times New Roman</vt:lpstr>
      <vt:lpstr>Wingdings 3</vt:lpstr>
      <vt:lpstr>Ion</vt:lpstr>
      <vt:lpstr>  Dynamic Assessment and Implementation of the Extempore and VEO Apps</vt:lpstr>
      <vt:lpstr>Dynamic Assessment</vt:lpstr>
      <vt:lpstr>RUSS3911 Tutorial in Professional Russian</vt:lpstr>
      <vt:lpstr>RUSS3911 Tutorial in Professional Russian</vt:lpstr>
      <vt:lpstr>Extempore https://extemporeapp.com/ </vt:lpstr>
      <vt:lpstr>Extempore https://extemporeapp.com/ </vt:lpstr>
      <vt:lpstr>Здоровье и образ жизни: прокрастинация </vt:lpstr>
      <vt:lpstr>Здоровье и образ жизни: прокрастинация</vt:lpstr>
      <vt:lpstr>Extempore https://extemporeapp.com/ </vt:lpstr>
      <vt:lpstr>VEO https://veo.co.uk/  </vt:lpstr>
      <vt:lpstr>VEO https://veo.co.uk/ </vt:lpstr>
      <vt:lpstr>VEO https://veo.co.uk/ </vt:lpstr>
      <vt:lpstr>VEO https://veo.co.uk/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Dynamic Assessment and Implementation of the Extempore and VEO Apps</dc:title>
  <dc:creator>Olga Thomason</dc:creator>
  <cp:lastModifiedBy>Olga Thomason</cp:lastModifiedBy>
  <cp:revision>29</cp:revision>
  <dcterms:created xsi:type="dcterms:W3CDTF">2021-04-06T14:41:26Z</dcterms:created>
  <dcterms:modified xsi:type="dcterms:W3CDTF">2021-04-12T18:49:42Z</dcterms:modified>
</cp:coreProperties>
</file>