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370" r:id="rId3"/>
    <p:sldId id="351" r:id="rId4"/>
    <p:sldId id="350" r:id="rId5"/>
    <p:sldId id="397" r:id="rId6"/>
    <p:sldId id="352" r:id="rId7"/>
    <p:sldId id="353" r:id="rId8"/>
    <p:sldId id="371" r:id="rId9"/>
    <p:sldId id="369" r:id="rId10"/>
    <p:sldId id="338" r:id="rId11"/>
    <p:sldId id="343" r:id="rId12"/>
    <p:sldId id="344" r:id="rId13"/>
    <p:sldId id="346" r:id="rId14"/>
    <p:sldId id="345" r:id="rId15"/>
    <p:sldId id="347" r:id="rId16"/>
    <p:sldId id="348" r:id="rId17"/>
    <p:sldId id="365" r:id="rId18"/>
    <p:sldId id="366" r:id="rId19"/>
    <p:sldId id="368" r:id="rId20"/>
    <p:sldId id="382" r:id="rId21"/>
    <p:sldId id="383" r:id="rId22"/>
    <p:sldId id="384" r:id="rId23"/>
    <p:sldId id="385" r:id="rId24"/>
    <p:sldId id="387" r:id="rId25"/>
    <p:sldId id="386" r:id="rId26"/>
    <p:sldId id="402" r:id="rId27"/>
    <p:sldId id="403" r:id="rId28"/>
    <p:sldId id="399" r:id="rId29"/>
    <p:sldId id="401" r:id="rId30"/>
    <p:sldId id="404" r:id="rId31"/>
    <p:sldId id="398" r:id="rId32"/>
    <p:sldId id="400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ato" panose="020B0604020202020204" charset="0"/>
      <p:regular r:id="rId39"/>
      <p:bold r:id="rId40"/>
      <p:italic r:id="rId41"/>
      <p:boldItalic r:id="rId42"/>
    </p:embeddedFont>
    <p:embeddedFont>
      <p:font typeface="Lato Light" panose="020F0302020204030203" charset="0"/>
      <p:regular r:id="rId43"/>
      <p:italic r:id="rId44"/>
    </p:embeddedFont>
    <p:embeddedFont>
      <p:font typeface="Raleway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nna Murphy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3"/>
    <p:restoredTop sz="94523"/>
  </p:normalViewPr>
  <p:slideViewPr>
    <p:cSldViewPr snapToGrid="0">
      <p:cViewPr varScale="1">
        <p:scale>
          <a:sx n="95" d="100"/>
          <a:sy n="95" d="100"/>
        </p:scale>
        <p:origin x="69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3102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103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224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6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5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210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90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516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64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c9a6636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c9a6636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411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c9e7bfa9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c9e7bfa9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96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c9a66369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c9a66369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i="1" dirty="0"/>
              <a:t>Languaculture</a:t>
            </a:r>
            <a:r>
              <a:rPr lang="en-US" sz="1100" dirty="0"/>
              <a:t> (Agar, 1994; </a:t>
            </a:r>
            <a:r>
              <a:rPr lang="en-US" sz="1100" dirty="0" err="1"/>
              <a:t>Risager</a:t>
            </a:r>
            <a:r>
              <a:rPr lang="en-US" sz="1100" dirty="0"/>
              <a:t>, 2006, 2007)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Add line about reflection on home cultural values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31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c9a66369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c9a66369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i="1" dirty="0"/>
              <a:t>Languaculture</a:t>
            </a:r>
            <a:r>
              <a:rPr lang="en-US" sz="1100" dirty="0"/>
              <a:t> (Agar, 1994; </a:t>
            </a:r>
            <a:r>
              <a:rPr lang="en-US" sz="1100" dirty="0" err="1"/>
              <a:t>Risager</a:t>
            </a:r>
            <a:r>
              <a:rPr lang="en-US" sz="1100" dirty="0"/>
              <a:t>, 2006, 2007)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981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8dd2adbd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8dd2adbd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481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8dd2adbd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8dd2adbd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8250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89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c9a6636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c9a6636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68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75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939800" y="1323975"/>
            <a:ext cx="7594500" cy="31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927100" y="561975"/>
            <a:ext cx="7543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0" i="0" u="none" strike="noStrike" cap="none">
                <a:solidFill>
                  <a:srgbClr val="BC002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thelanguageflagship.tech/fci-russian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448409" y="1322450"/>
            <a:ext cx="8431822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Empirical teaching of culture: Developing Cultural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nowledge through Cultural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Scenarios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Flagship Culture Initiative</a:t>
            </a:r>
            <a:br>
              <a:rPr lang="en-US" sz="2400" i="1" dirty="0">
                <a:latin typeface="+mj-lt"/>
              </a:rPr>
            </a:br>
            <a:endParaRPr sz="2400" i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727950" y="308073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"/>
              </a:rPr>
              <a:t>Karen Evans-Romaine and Gulnara Glowacki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"/>
              </a:rPr>
              <a:t>University of Wisconsin – Madison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"/>
              </a:rPr>
              <a:t>22 April 2021</a:t>
            </a:r>
            <a:endParaRPr sz="2000" b="1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"/>
            </a:endParaRPr>
          </a:p>
        </p:txBody>
      </p:sp>
      <p:pic>
        <p:nvPicPr>
          <p:cNvPr id="5" name="Google Shape;139;p21" descr="TLF_logo_w_tagline.pdf">
            <a:extLst>
              <a:ext uri="{FF2B5EF4-FFF2-40B4-BE49-F238E27FC236}">
                <a16:creationId xmlns:a16="http://schemas.microsoft.com/office/drawing/2014/main" id="{FAA510F0-4E63-5848-85BE-96E4C2C0C8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Culture App: Russian Online Cultural Scenarios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71 scenarios, in Russian and in English</a:t>
            </a:r>
          </a:p>
          <a:p>
            <a:r>
              <a:rPr lang="en-US" sz="1600" dirty="0"/>
              <a:t>Structure: Modules </a:t>
            </a:r>
            <a:r>
              <a:rPr lang="en-US" sz="1600" dirty="0">
                <a:sym typeface="Wingdings" panose="05000000000000000000" pitchFamily="2" charset="2"/>
              </a:rPr>
              <a:t> Topics  Scenarios</a:t>
            </a:r>
          </a:p>
          <a:p>
            <a:r>
              <a:rPr lang="en-US" sz="1600" dirty="0">
                <a:sym typeface="Wingdings" panose="05000000000000000000" pitchFamily="2" charset="2"/>
              </a:rPr>
              <a:t>Modules: 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Classroom Interactions: 20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Homestay: 25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City Life: 16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Internship and Workplace: 10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B8D8F25B-D5A3-D04C-97A2-E9D37600F1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04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Russian Online Cultural Scenarios: Classroom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Classroom Interactions Topics: </a:t>
            </a:r>
          </a:p>
          <a:p>
            <a:r>
              <a:rPr lang="en-US" sz="1600" dirty="0">
                <a:sym typeface="Wingdings" panose="05000000000000000000" pitchFamily="2" charset="2"/>
              </a:rPr>
              <a:t>What’s in a name?</a:t>
            </a:r>
          </a:p>
          <a:p>
            <a:r>
              <a:rPr lang="en-US" sz="1600" dirty="0">
                <a:sym typeface="Wingdings" panose="05000000000000000000" pitchFamily="2" charset="2"/>
              </a:rPr>
              <a:t>Greetings and Goodbyes</a:t>
            </a:r>
          </a:p>
          <a:p>
            <a:r>
              <a:rPr lang="en-US" sz="1600" dirty="0">
                <a:sym typeface="Wingdings" panose="05000000000000000000" pitchFamily="2" charset="2"/>
              </a:rPr>
              <a:t>Office Hours and Consultations</a:t>
            </a:r>
          </a:p>
          <a:p>
            <a:r>
              <a:rPr lang="en-US" sz="1600" dirty="0">
                <a:sym typeface="Wingdings" panose="05000000000000000000" pitchFamily="2" charset="2"/>
              </a:rPr>
              <a:t>Instructor-Student Relations</a:t>
            </a:r>
          </a:p>
          <a:p>
            <a:r>
              <a:rPr lang="en-US" sz="1600" dirty="0">
                <a:sym typeface="Wingdings" panose="05000000000000000000" pitchFamily="2" charset="2"/>
              </a:rPr>
              <a:t>Classwork and Feedback in Class</a:t>
            </a:r>
          </a:p>
          <a:p>
            <a:r>
              <a:rPr lang="en-US" sz="1600" dirty="0">
                <a:sym typeface="Wingdings" panose="05000000000000000000" pitchFamily="2" charset="2"/>
              </a:rPr>
              <a:t>Eating and Drinking in Class</a:t>
            </a:r>
          </a:p>
          <a:p>
            <a:r>
              <a:rPr lang="en-US" sz="1600" dirty="0">
                <a:sym typeface="Wingdings" panose="05000000000000000000" pitchFamily="2" charset="2"/>
              </a:rPr>
              <a:t>Extenuating Circumstances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07B33324-B1D3-D049-AA8A-B53B78CA6B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07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Russian Online Cultural Scenarios: Homestay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Homestay Topics: </a:t>
            </a:r>
          </a:p>
          <a:p>
            <a:r>
              <a:rPr lang="en-US" sz="1600" dirty="0">
                <a:sym typeface="Wingdings" panose="05000000000000000000" pitchFamily="2" charset="2"/>
              </a:rPr>
              <a:t>Food and Meals</a:t>
            </a:r>
          </a:p>
          <a:p>
            <a:r>
              <a:rPr lang="en-US" sz="1600" dirty="0">
                <a:sym typeface="Wingdings" panose="05000000000000000000" pitchFamily="2" charset="2"/>
              </a:rPr>
              <a:t>Personal Space</a:t>
            </a:r>
          </a:p>
          <a:p>
            <a:r>
              <a:rPr lang="en-US" sz="1600" dirty="0">
                <a:sym typeface="Wingdings" panose="05000000000000000000" pitchFamily="2" charset="2"/>
              </a:rPr>
              <a:t>Taking Advice from Elders</a:t>
            </a:r>
          </a:p>
          <a:p>
            <a:r>
              <a:rPr lang="en-US" sz="1600" dirty="0">
                <a:sym typeface="Wingdings" panose="05000000000000000000" pitchFamily="2" charset="2"/>
              </a:rPr>
              <a:t>In the Kitchen</a:t>
            </a:r>
          </a:p>
          <a:p>
            <a:r>
              <a:rPr lang="en-US" sz="1600" dirty="0">
                <a:sym typeface="Wingdings" panose="05000000000000000000" pitchFamily="2" charset="2"/>
              </a:rPr>
              <a:t>Apologies and Thanks</a:t>
            </a:r>
          </a:p>
          <a:p>
            <a:r>
              <a:rPr lang="en-US" sz="1600" dirty="0">
                <a:sym typeface="Wingdings" panose="05000000000000000000" pitchFamily="2" charset="2"/>
              </a:rPr>
              <a:t>Discussing (or Avoiding) Sensitive Topics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0C7E8259-EF3C-5F4F-81E1-A1BAE1CDF89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499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Online Cultural Scenarios: City Life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City Life Topics: </a:t>
            </a:r>
          </a:p>
          <a:p>
            <a:r>
              <a:rPr lang="en-US" sz="1600" dirty="0">
                <a:sym typeface="Wingdings" panose="05000000000000000000" pitchFamily="2" charset="2"/>
              </a:rPr>
              <a:t>Public Transit: safety and etiquette: bus, minibus, taxi, private taxi</a:t>
            </a:r>
          </a:p>
          <a:p>
            <a:r>
              <a:rPr lang="en-US" sz="1600" dirty="0">
                <a:sym typeface="Wingdings" panose="05000000000000000000" pitchFamily="2" charset="2"/>
              </a:rPr>
              <a:t>Public Places: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sym typeface="Wingdings" panose="05000000000000000000" pitchFamily="2" charset="2"/>
              </a:rPr>
              <a:t>Cloakroom Etiquette 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sym typeface="Wingdings" panose="05000000000000000000" pitchFamily="2" charset="2"/>
              </a:rPr>
              <a:t>Line Etiquette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sym typeface="Wingdings" panose="05000000000000000000" pitchFamily="2" charset="2"/>
              </a:rPr>
              <a:t>Check, please! Restaurant bills and invitations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sym typeface="Wingdings" panose="05000000000000000000" pitchFamily="2" charset="2"/>
              </a:rPr>
              <a:t>Let me help you! Offering and accepting help from neighbors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sym typeface="Wingdings" panose="05000000000000000000" pitchFamily="2" charset="2"/>
              </a:rPr>
              <a:t>Public Monuments: etiquette and discussion of complex historical topics</a:t>
            </a:r>
          </a:p>
          <a:p>
            <a:pPr lvl="1">
              <a:spcBef>
                <a:spcPts val="0"/>
              </a:spcBef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CB26C3DF-12E1-9F41-B1D9-83F021F9D4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385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Online Cultural Scenarios: Workplace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Workplace Topics: </a:t>
            </a:r>
          </a:p>
          <a:p>
            <a:r>
              <a:rPr lang="en-US" sz="1800" dirty="0">
                <a:sym typeface="Wingdings" panose="05000000000000000000" pitchFamily="2" charset="2"/>
              </a:rPr>
              <a:t>Greetings and Introductions</a:t>
            </a:r>
          </a:p>
          <a:p>
            <a:r>
              <a:rPr lang="en-US" sz="1800" dirty="0">
                <a:sym typeface="Wingdings" panose="05000000000000000000" pitchFamily="2" charset="2"/>
              </a:rPr>
              <a:t>Workplace Invitations and Celebrations</a:t>
            </a:r>
          </a:p>
          <a:p>
            <a:r>
              <a:rPr lang="en-US" sz="1800" dirty="0">
                <a:sym typeface="Wingdings" panose="05000000000000000000" pitchFamily="2" charset="2"/>
              </a:rPr>
              <a:t>Getting Work Done: Workplace Assignments</a:t>
            </a:r>
          </a:p>
          <a:p>
            <a:r>
              <a:rPr lang="en-US" sz="1800" dirty="0">
                <a:sym typeface="Wingdings" panose="05000000000000000000" pitchFamily="2" charset="2"/>
              </a:rPr>
              <a:t>Discussing (or Avoiding) Sensitive Topics at Work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AE8B49FA-99C9-8C42-B37B-E5D1C0E48B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43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Online Cultural Scenarios: Structure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sz="1600" dirty="0"/>
              <a:t>Topic level:</a:t>
            </a:r>
          </a:p>
          <a:p>
            <a:r>
              <a:rPr lang="en-US" sz="1600" dirty="0"/>
              <a:t>Reflective questions before and after each topic: how do you handle this issue at home? How do this situation and possible outcomes compare with what you are used to? What values might underlie outcomes?</a:t>
            </a:r>
          </a:p>
          <a:p>
            <a:r>
              <a:rPr lang="en-US" sz="1600" dirty="0"/>
              <a:t>Russian discussion of values and practices underlying these scenarios</a:t>
            </a:r>
          </a:p>
          <a:p>
            <a:r>
              <a:rPr lang="en-US" sz="1600" dirty="0"/>
              <a:t>Learning Objectives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52FC88DC-B108-674D-B2BB-9515CE0696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5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Online Cultural Scenarios: Structure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1853850"/>
            <a:ext cx="7688700" cy="2261100"/>
          </a:xfrm>
        </p:spPr>
        <p:txBody>
          <a:bodyPr/>
          <a:lstStyle/>
          <a:p>
            <a:r>
              <a:rPr lang="en-US" sz="1500" dirty="0"/>
              <a:t>Russian-language scenarios targeted at the Intermediate High/Advanced levels</a:t>
            </a:r>
          </a:p>
          <a:p>
            <a:r>
              <a:rPr lang="en-US" sz="1500" dirty="0"/>
              <a:t>Scenario structure and language: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Introductory material </a:t>
            </a:r>
          </a:p>
          <a:p>
            <a:pPr lvl="2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“priming” questions and post-scenario reflection questions</a:t>
            </a:r>
          </a:p>
          <a:p>
            <a:pPr lvl="2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introductory cultural material at the Topic and Scenario levels in both English and Russian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Context set in English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Culture notes in Russian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Language notes in Russian with English-language definitions of words and expressions as needed, relevant to the scenario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ym typeface="Wingdings" panose="05000000000000000000" pitchFamily="2" charset="2"/>
              </a:rPr>
              <a:t>Vignette (situation, scenario), Judgment Task, and Feedback all in Russian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D09E4F6C-2FE1-0A4E-B860-653A9E4C72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73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7AB6DC99-93AC-CE43-A721-B044B4BBF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00"/>
            <a:ext cx="3104033" cy="4751070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B81CB-835A-BE49-8846-D9D641659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032" y="152399"/>
            <a:ext cx="3104033" cy="4751071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3CF5CA3-9B43-A648-A65E-E19933EDD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065" y="152398"/>
            <a:ext cx="3104034" cy="47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14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3D50116-F984-CF42-87E4-31A5257A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" y="0"/>
            <a:ext cx="3167733" cy="483869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8A2575-E0BF-6A48-9DE3-951BA844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932" y="0"/>
            <a:ext cx="3274160" cy="4991097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E605BCF-93B7-E94E-A52A-A6C99C6D6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864" y="0"/>
            <a:ext cx="33741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9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Teaching the FCI Scenarios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400" dirty="0"/>
              <a:t>Prior to the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2400" dirty="0"/>
              <a:t>Russian Overseas Flagship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1500" dirty="0"/>
              <a:t>Gulnara Glowacki, </a:t>
            </a:r>
            <a:br>
              <a:rPr lang="en-US" sz="1500" dirty="0"/>
            </a:br>
            <a:r>
              <a:rPr lang="en-US" sz="1500" dirty="0"/>
              <a:t>University of Wisconsin – Madison 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Image Gallery">
            <a:extLst>
              <a:ext uri="{FF2B5EF4-FFF2-40B4-BE49-F238E27FC236}">
                <a16:creationId xmlns:a16="http://schemas.microsoft.com/office/drawing/2014/main" id="{C018AE21-E1CE-8648-B8CA-8E95C52D1AB8}"/>
              </a:ext>
            </a:extLst>
          </p:cNvPr>
          <p:cNvGrpSpPr/>
          <p:nvPr/>
        </p:nvGrpSpPr>
        <p:grpSpPr>
          <a:xfrm>
            <a:off x="5368645" y="1941588"/>
            <a:ext cx="3614826" cy="3269255"/>
            <a:chOff x="0" y="0"/>
            <a:chExt cx="9639535" cy="8718011"/>
          </a:xfrm>
        </p:grpSpPr>
        <p:pic>
          <p:nvPicPr>
            <p:cNvPr id="6" name="Screen Shot 2020-11-01 at 1.31.15 PM.png" descr="Screen Shot 2020-11-01 at 1.31.15 PM.png">
              <a:extLst>
                <a:ext uri="{FF2B5EF4-FFF2-40B4-BE49-F238E27FC236}">
                  <a16:creationId xmlns:a16="http://schemas.microsoft.com/office/drawing/2014/main" id="{A5B8D15B-5C16-6F42-9E5F-8A8CD56AC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0139"/>
            <a:stretch>
              <a:fillRect/>
            </a:stretch>
          </p:blipFill>
          <p:spPr>
            <a:xfrm>
              <a:off x="0" y="0"/>
              <a:ext cx="9639536" cy="8129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aption">
              <a:extLst>
                <a:ext uri="{FF2B5EF4-FFF2-40B4-BE49-F238E27FC236}">
                  <a16:creationId xmlns:a16="http://schemas.microsoft.com/office/drawing/2014/main" id="{FA0EF9CB-1F67-014A-9248-B7287F95CCA1}"/>
                </a:ext>
              </a:extLst>
            </p:cNvPr>
            <p:cNvSpPr/>
            <p:nvPr/>
          </p:nvSpPr>
          <p:spPr>
            <a:xfrm>
              <a:off x="0" y="8205845"/>
              <a:ext cx="9639536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>
                <a:lnSpc>
                  <a:spcPct val="100000"/>
                </a:lnSpc>
              </a:lvl1pPr>
            </a:lstStyle>
            <a:p>
              <a:r>
                <a:rPr sz="525"/>
                <a:t>Caption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58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0CDD-3775-4BD0-8084-10828180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Russian Overseas Flagship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A03C4-3AE8-49E3-9A41-9032A41C2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Eight domestic Russian Flagship programs: Bryn </a:t>
            </a:r>
            <a:r>
              <a:rPr lang="en-US" dirty="0" err="1"/>
              <a:t>Mawr</a:t>
            </a:r>
            <a:r>
              <a:rPr lang="en-US" dirty="0"/>
              <a:t> College, Indiana University, Portland State University, UCLA, University of Georgia, University of North Carolina at Chapel Hill, University of Wisconsin – Madison </a:t>
            </a:r>
          </a:p>
          <a:p>
            <a:r>
              <a:rPr lang="en-US" dirty="0"/>
              <a:t>Domestic coursework in advanced Russian, coursework or tutoring in Kazakh, “Intercultural Introduction to Kazakhstan course” at UW-Madison</a:t>
            </a:r>
          </a:p>
        </p:txBody>
      </p:sp>
    </p:spTree>
    <p:extLst>
      <p:ext uri="{BB962C8B-B14F-4D97-AF65-F5344CB8AC3E}">
        <p14:creationId xmlns:p14="http://schemas.microsoft.com/office/powerpoint/2010/main" val="78989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Intercultural Introduction to Kazakhstan course, 2019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200" dirty="0"/>
              <a:t>Course based on:</a:t>
            </a:r>
          </a:p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series of online modules on the history and cultures of Kazakhstan</a:t>
            </a:r>
          </a:p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online intercultural exchange with students at Nazarbayev University in Astana</a:t>
            </a:r>
          </a:p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online cultural scenarios in the overseas classroom and homestay contexts.</a:t>
            </a:r>
            <a:endParaRPr lang="en-US" sz="1650" dirty="0"/>
          </a:p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114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Scenario techniques: how we taught them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Reading and analyzing homework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Reading and discussing  in classroom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</a:t>
            </a:r>
            <a:r>
              <a:rPr lang="kk-KZ" sz="1800" dirty="0"/>
              <a:t> </a:t>
            </a:r>
            <a:r>
              <a:rPr lang="en-US" sz="1800" dirty="0"/>
              <a:t>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 in small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 independently</a:t>
            </a:r>
          </a:p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2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Scenarios that provoked the most discussion among students: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324746"/>
            <a:ext cx="3001767" cy="198765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 Interactions</a:t>
            </a:r>
          </a:p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Homestay</a:t>
            </a:r>
          </a:p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Life</a:t>
            </a:r>
          </a:p>
          <a:p>
            <a:pPr marL="257175" indent="-257175">
              <a:spcAft>
                <a:spcPts val="1600"/>
              </a:spcAft>
              <a:buFont typeface="Wingdings" pitchFamily="2" charset="2"/>
              <a:buChar char="Ø"/>
            </a:pPr>
            <a:r>
              <a:rPr lang="en-US" sz="16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Workplace</a:t>
            </a:r>
          </a:p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D405025-8DBA-8048-872E-20613BA02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750" y="2699838"/>
            <a:ext cx="4225878" cy="21809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2880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Personal Space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br>
              <a:rPr lang="en-US" sz="220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creen Shot 2020-11-01 at 12.42.42 PM.png" descr="Screen Shot 2020-11-01 at 12.42.42 PM.png">
            <a:extLst>
              <a:ext uri="{FF2B5EF4-FFF2-40B4-BE49-F238E27FC236}">
                <a16:creationId xmlns:a16="http://schemas.microsoft.com/office/drawing/2014/main" id="{C0638E4B-116F-EF4D-A575-83CEEF32C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33" y="1586251"/>
            <a:ext cx="5330368" cy="3533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702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17746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2FF5E1-3A7E-6441-849F-DB834159DC77}"/>
              </a:ext>
            </a:extLst>
          </p:cNvPr>
          <p:cNvSpPr/>
          <p:nvPr/>
        </p:nvSpPr>
        <p:spPr>
          <a:xfrm>
            <a:off x="127861" y="1586250"/>
            <a:ext cx="4120567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Talking Advice from Elders</a:t>
            </a:r>
          </a:p>
        </p:txBody>
      </p:sp>
      <p:grpSp>
        <p:nvGrpSpPr>
          <p:cNvPr id="6" name="Image Gallery">
            <a:extLst>
              <a:ext uri="{FF2B5EF4-FFF2-40B4-BE49-F238E27FC236}">
                <a16:creationId xmlns:a16="http://schemas.microsoft.com/office/drawing/2014/main" id="{F128F2B7-6441-C54F-B1DC-487079CBF2C0}"/>
              </a:ext>
            </a:extLst>
          </p:cNvPr>
          <p:cNvGrpSpPr/>
          <p:nvPr/>
        </p:nvGrpSpPr>
        <p:grpSpPr>
          <a:xfrm>
            <a:off x="4486422" y="981845"/>
            <a:ext cx="4169722" cy="4118066"/>
            <a:chOff x="0" y="0"/>
            <a:chExt cx="11119258" cy="10981507"/>
          </a:xfrm>
        </p:grpSpPr>
        <p:pic>
          <p:nvPicPr>
            <p:cNvPr id="7" name="Screen Shot 2020-11-01 at 1.28.02 PM.png" descr="Screen Shot 2020-11-01 at 1.28.02 PM.png">
              <a:extLst>
                <a:ext uri="{FF2B5EF4-FFF2-40B4-BE49-F238E27FC236}">
                  <a16:creationId xmlns:a16="http://schemas.microsoft.com/office/drawing/2014/main" id="{8DBFE683-69F3-9845-B7A5-10EE2E5FC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05" r="1805"/>
            <a:stretch>
              <a:fillRect/>
            </a:stretch>
          </p:blipFill>
          <p:spPr>
            <a:xfrm>
              <a:off x="0" y="0"/>
              <a:ext cx="11119259" cy="10393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Caption">
              <a:extLst>
                <a:ext uri="{FF2B5EF4-FFF2-40B4-BE49-F238E27FC236}">
                  <a16:creationId xmlns:a16="http://schemas.microsoft.com/office/drawing/2014/main" id="{FA565EBE-13F7-234B-9252-7FC25C1A774F}"/>
                </a:ext>
              </a:extLst>
            </p:cNvPr>
            <p:cNvSpPr/>
            <p:nvPr/>
          </p:nvSpPr>
          <p:spPr>
            <a:xfrm>
              <a:off x="0" y="10469342"/>
              <a:ext cx="11119259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>
                <a:lnSpc>
                  <a:spcPct val="100000"/>
                </a:lnSpc>
              </a:lvl1pPr>
            </a:lstStyle>
            <a:p>
              <a:r>
                <a:rPr sz="525"/>
                <a:t>Caption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01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0798F-209D-CA44-8ADA-E3CBBE732F0B}"/>
              </a:ext>
            </a:extLst>
          </p:cNvPr>
          <p:cNvSpPr txBox="1"/>
          <p:nvPr/>
        </p:nvSpPr>
        <p:spPr>
          <a:xfrm>
            <a:off x="725851" y="1627322"/>
            <a:ext cx="433047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Eating and Drinking in Class</a:t>
            </a:r>
          </a:p>
          <a:p>
            <a:endParaRPr lang="en-US" sz="1050" dirty="0"/>
          </a:p>
          <a:p>
            <a:endParaRPr lang="en-US" sz="1050" dirty="0"/>
          </a:p>
        </p:txBody>
      </p:sp>
      <p:grpSp>
        <p:nvGrpSpPr>
          <p:cNvPr id="6" name="Image Gallery">
            <a:extLst>
              <a:ext uri="{FF2B5EF4-FFF2-40B4-BE49-F238E27FC236}">
                <a16:creationId xmlns:a16="http://schemas.microsoft.com/office/drawing/2014/main" id="{AAE12D79-BBD8-5C49-AF01-DA1610A6CF94}"/>
              </a:ext>
            </a:extLst>
          </p:cNvPr>
          <p:cNvGrpSpPr/>
          <p:nvPr/>
        </p:nvGrpSpPr>
        <p:grpSpPr>
          <a:xfrm>
            <a:off x="5056322" y="1495726"/>
            <a:ext cx="3719593" cy="3548972"/>
            <a:chOff x="0" y="0"/>
            <a:chExt cx="12023943" cy="9524775"/>
          </a:xfrm>
        </p:grpSpPr>
        <p:pic>
          <p:nvPicPr>
            <p:cNvPr id="7" name="Screen Shot 2020-11-01 at 1.22.58 PM.png" descr="Screen Shot 2020-11-01 at 1.22.58 PM.png">
              <a:extLst>
                <a:ext uri="{FF2B5EF4-FFF2-40B4-BE49-F238E27FC236}">
                  <a16:creationId xmlns:a16="http://schemas.microsoft.com/office/drawing/2014/main" id="{76DC9AEA-6160-CA41-821D-9D7F03039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598"/>
            <a:stretch>
              <a:fillRect/>
            </a:stretch>
          </p:blipFill>
          <p:spPr>
            <a:xfrm>
              <a:off x="0" y="0"/>
              <a:ext cx="12023944" cy="8936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Caption">
              <a:extLst>
                <a:ext uri="{FF2B5EF4-FFF2-40B4-BE49-F238E27FC236}">
                  <a16:creationId xmlns:a16="http://schemas.microsoft.com/office/drawing/2014/main" id="{31FD7A8E-0221-1443-9A6E-982190393ECC}"/>
                </a:ext>
              </a:extLst>
            </p:cNvPr>
            <p:cNvSpPr/>
            <p:nvPr/>
          </p:nvSpPr>
          <p:spPr>
            <a:xfrm>
              <a:off x="0" y="9012609"/>
              <a:ext cx="12023944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>
                <a:lnSpc>
                  <a:spcPct val="100000"/>
                </a:lnSpc>
              </a:lvl1pPr>
            </a:lstStyle>
            <a:p>
              <a:r>
                <a:rPr sz="525"/>
                <a:t>Caption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450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0798F-209D-CA44-8ADA-E3CBBE732F0B}"/>
              </a:ext>
            </a:extLst>
          </p:cNvPr>
          <p:cNvSpPr txBox="1"/>
          <p:nvPr/>
        </p:nvSpPr>
        <p:spPr>
          <a:xfrm>
            <a:off x="725851" y="1627322"/>
            <a:ext cx="433047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Restaurant: Who pays the bill?</a:t>
            </a:r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EFFFF-6FE3-C24C-8C03-3B1AF1802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740681"/>
            <a:ext cx="3633216" cy="4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5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br>
              <a:rPr lang="en-US" sz="2200" dirty="0"/>
            </a:br>
            <a:endParaRPr lang="en-US" sz="2200" dirty="0"/>
          </a:p>
        </p:txBody>
      </p:sp>
      <p:pic>
        <p:nvPicPr>
          <p:cNvPr id="347" name="Google Shape;347;p44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6" y="-3"/>
            <a:ext cx="1400175" cy="47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0798F-209D-CA44-8ADA-E3CBBE732F0B}"/>
              </a:ext>
            </a:extLst>
          </p:cNvPr>
          <p:cNvSpPr txBox="1"/>
          <p:nvPr/>
        </p:nvSpPr>
        <p:spPr>
          <a:xfrm>
            <a:off x="725851" y="1627322"/>
            <a:ext cx="433047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Discussing (or Avoiding) Sensitive Topics</a:t>
            </a:r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F0332-C0EA-C54F-923B-036A0B587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88" y="803524"/>
            <a:ext cx="3621024" cy="4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32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BE86-25A6-457E-B0C6-D06754B9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thanks to our FCI colleagues!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A43C4-791B-4B31-83FD-7CC323946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Valerie </a:t>
            </a:r>
            <a:r>
              <a:rPr lang="en-US" sz="1400" dirty="0" err="1"/>
              <a:t>Anishchenkova</a:t>
            </a:r>
            <a:r>
              <a:rPr lang="en-US" sz="1400" dirty="0"/>
              <a:t>, University of Maryland (FCI project PI)</a:t>
            </a:r>
          </a:p>
          <a:p>
            <a:r>
              <a:rPr lang="en-US" sz="1400" dirty="0"/>
              <a:t>Dianna Murphy, University of Wisconsin – Madison</a:t>
            </a:r>
          </a:p>
          <a:p>
            <a:r>
              <a:rPr lang="en-US" sz="1400" dirty="0"/>
              <a:t>Joseph Bass, University of Maryland</a:t>
            </a:r>
          </a:p>
          <a:p>
            <a:r>
              <a:rPr lang="en-US" sz="1400" dirty="0"/>
              <a:t>Dan Davidson, American Councils, director of FCI 360 ICC-Survey</a:t>
            </a:r>
          </a:p>
          <a:p>
            <a:r>
              <a:rPr lang="en-US" sz="1400" dirty="0"/>
              <a:t>Maria </a:t>
            </a:r>
            <a:r>
              <a:rPr lang="en-US" sz="1400" dirty="0" err="1"/>
              <a:t>Lekic</a:t>
            </a:r>
            <a:r>
              <a:rPr lang="en-US" sz="1400" dirty="0"/>
              <a:t>, American Councils, academic director of Russian Overseas Flagship program and author of Russian Cultural Roundtables conducted during ROF</a:t>
            </a:r>
          </a:p>
          <a:p>
            <a:r>
              <a:rPr lang="en-US" sz="1400" dirty="0"/>
              <a:t>Julio Rodriguez, Stephen </a:t>
            </a:r>
            <a:r>
              <a:rPr lang="en-US" sz="1400" dirty="0" err="1"/>
              <a:t>Tschudi</a:t>
            </a:r>
            <a:r>
              <a:rPr lang="en-US" sz="1400" dirty="0"/>
              <a:t>, </a:t>
            </a:r>
            <a:r>
              <a:rPr lang="en-US" sz="1400" dirty="0" err="1"/>
              <a:t>Dmitrii</a:t>
            </a:r>
            <a:r>
              <a:rPr lang="en-US" sz="1400" dirty="0"/>
              <a:t> </a:t>
            </a:r>
            <a:r>
              <a:rPr lang="en-US" sz="1400" dirty="0" err="1"/>
              <a:t>Egorov</a:t>
            </a:r>
            <a:r>
              <a:rPr lang="en-US" sz="1400" dirty="0"/>
              <a:t>, Russ Suvorov, and the Flagship </a:t>
            </a:r>
            <a:r>
              <a:rPr lang="en" sz="1400" dirty="0"/>
              <a:t>Technology I</a:t>
            </a:r>
            <a:r>
              <a:rPr lang="en-US" sz="1400" dirty="0"/>
              <a:t>n</a:t>
            </a:r>
            <a:r>
              <a:rPr lang="en" sz="1400" dirty="0"/>
              <a:t>novation Center at the University of Hawai‘i at Mānoa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0514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BE86-25A6-457E-B0C6-D06754B9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thanks to FCI Russian scenario team!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A43C4-791B-4B31-83FD-7CC323946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FCI Russian scenario authors: Karen Evans-Romaine, Gulnara </a:t>
            </a:r>
            <a:r>
              <a:rPr lang="en-US" dirty="0" err="1"/>
              <a:t>Glowacki</a:t>
            </a:r>
            <a:r>
              <a:rPr lang="en-US" dirty="0"/>
              <a:t>, SA </a:t>
            </a:r>
            <a:r>
              <a:rPr lang="en-US" dirty="0" err="1"/>
              <a:t>Karpukhin</a:t>
            </a:r>
            <a:r>
              <a:rPr lang="en-US" dirty="0"/>
              <a:t>, </a:t>
            </a:r>
            <a:r>
              <a:rPr lang="en-US" dirty="0" err="1"/>
              <a:t>Moldir</a:t>
            </a:r>
            <a:r>
              <a:rPr lang="en-US" dirty="0"/>
              <a:t> </a:t>
            </a:r>
            <a:r>
              <a:rPr lang="en-US" dirty="0" err="1"/>
              <a:t>Oskenbay</a:t>
            </a:r>
            <a:endParaRPr lang="en-US" dirty="0"/>
          </a:p>
          <a:p>
            <a:r>
              <a:rPr lang="en-US" dirty="0"/>
              <a:t>FCI Russian scenario consultants: William J. Comer, Dianna Murphy, Olga </a:t>
            </a:r>
            <a:r>
              <a:rPr lang="en-US" dirty="0" err="1"/>
              <a:t>Permitina</a:t>
            </a:r>
            <a:r>
              <a:rPr lang="en-US" dirty="0"/>
              <a:t>, Anna </a:t>
            </a:r>
            <a:r>
              <a:rPr lang="en-US" dirty="0" err="1"/>
              <a:t>Tumarkin</a:t>
            </a:r>
            <a:endParaRPr lang="en-US" dirty="0"/>
          </a:p>
          <a:p>
            <a:r>
              <a:rPr lang="en-US" dirty="0"/>
              <a:t>FCI Russian scenario reviewers</a:t>
            </a:r>
          </a:p>
          <a:p>
            <a:pPr marL="685800" algn="l" fontAlgn="base"/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Anna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Roboto Condensed"/>
              </a:rPr>
              <a:t>Alsufieva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, Portland State University</a:t>
            </a:r>
          </a:p>
          <a:p>
            <a:pPr marL="685800" algn="l" fontAlgn="base"/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Thomas Jesús Garza, University of Texas at Austin</a:t>
            </a:r>
          </a:p>
          <a:p>
            <a:pPr marL="685800" algn="l" fontAlgn="base"/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Alex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Roboto Condensed"/>
              </a:rPr>
              <a:t>Groce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, American Councils</a:t>
            </a:r>
          </a:p>
          <a:p>
            <a:pPr marL="685800" algn="l" fontAlgn="base"/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Susan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Roboto Condensed"/>
              </a:rPr>
              <a:t>Kresin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, University of California, Los Angeles</a:t>
            </a:r>
          </a:p>
          <a:p>
            <a:pPr marL="685800" algn="l" fontAlgn="base"/>
            <a:r>
              <a:rPr lang="en-US" sz="1200" b="0" i="0" dirty="0" err="1">
                <a:solidFill>
                  <a:srgbClr val="222222"/>
                </a:solidFill>
                <a:effectLst/>
                <a:latin typeface="Roboto Condensed"/>
              </a:rPr>
              <a:t>Moldir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Roboto Condensed"/>
              </a:rPr>
              <a:t>Oskenbay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, University of Wisconsin – Madison</a:t>
            </a:r>
          </a:p>
          <a:p>
            <a:pPr marL="685800" algn="l" fontAlgn="base"/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Olga Thomasson, University of Georgia</a:t>
            </a:r>
          </a:p>
          <a:p>
            <a:pPr marL="685800" algn="l" fontAlgn="base"/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Victoria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Roboto Condensed"/>
              </a:rPr>
              <a:t>Thorstensson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 Condensed"/>
              </a:rPr>
              <a:t>, Nazarbayev University 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0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About the Flagship Culture Initiative (FCI)</a:t>
            </a:r>
            <a:endParaRPr dirty="0">
              <a:latin typeface="+mj-lt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727650" y="1853849"/>
            <a:ext cx="7688700" cy="270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" sz="1600" dirty="0"/>
              <a:t>Empirically grounded, scenario-based curriculum development project in multiple languages: </a:t>
            </a:r>
            <a:r>
              <a:rPr lang="en" sz="1600" i="1" dirty="0"/>
              <a:t>Intercultural Learning at the Advanced and Superior Levels in </a:t>
            </a:r>
            <a:r>
              <a:rPr lang="en-US" sz="1600" i="1" dirty="0"/>
              <a:t>Transnational and Transregional Contexts.</a:t>
            </a:r>
            <a:endParaRPr lang="en" sz="1600" dirty="0"/>
          </a:p>
          <a:p>
            <a:pPr marL="285750" indent="-285750"/>
            <a:r>
              <a:rPr lang="en" sz="1600" dirty="0"/>
              <a:t>Integrate intercultural learning into domestic and overseas curricula of Language Flagship programs. </a:t>
            </a:r>
          </a:p>
          <a:p>
            <a:pPr marL="285750" indent="-285750"/>
            <a:r>
              <a:rPr lang="en" sz="1600" dirty="0"/>
              <a:t>Languages included: Arabic, Portuguese, Russian (Chinese on a separate grant) </a:t>
            </a:r>
          </a:p>
          <a:p>
            <a:pPr marL="285750" indent="-285750"/>
            <a:r>
              <a:rPr lang="en" sz="1600" dirty="0"/>
              <a:t>Two models: online Culture App (domestic) and roundtables (overseas)</a:t>
            </a:r>
          </a:p>
          <a:p>
            <a:pPr marL="285750" indent="-285750"/>
            <a:r>
              <a:rPr lang="en" sz="1600" dirty="0"/>
              <a:t>FCI also supported bilingual Cultura-style online cultural exchange for Russian</a:t>
            </a:r>
          </a:p>
          <a:p>
            <a:pPr marL="285750" indent="-285750"/>
            <a:endParaRPr lang="en" sz="1600" dirty="0"/>
          </a:p>
          <a:p>
            <a:pPr marL="742950" lvl="1" indent="-285750"/>
            <a:endParaRPr lang="en"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1" name="Google Shape;111;p17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40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BE86-25A6-457E-B0C6-D06754B9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thanks for inspiration to the FCI!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Mary Margaret Wang et al. </a:t>
            </a:r>
            <a:r>
              <a:rPr lang="en-US" i="1" dirty="0"/>
              <a:t>Turning Bricks into Jade. Critical Incidents for Mutual Understanding among Chinese and Americans</a:t>
            </a:r>
            <a:r>
              <a:rPr lang="en-US" dirty="0"/>
              <a:t>. Boston: Intercultural Press, 2000.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A43C4-791B-4B31-83FD-7CC323946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endParaRPr lang="en-US" sz="1200" b="0" i="0" dirty="0">
              <a:solidFill>
                <a:srgbClr val="222222"/>
              </a:solidFill>
              <a:effectLst/>
              <a:latin typeface="Roboto Condensed"/>
            </a:endParaRPr>
          </a:p>
          <a:p>
            <a:pPr marL="6159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58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F45A-D596-4C6E-8415-2E3F0934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88074-4AF1-4155-9CC1-4CC209101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What cultural issues do your students find the most challenging?</a:t>
            </a:r>
          </a:p>
          <a:p>
            <a:r>
              <a:rPr lang="en-US" sz="2000" dirty="0"/>
              <a:t>How might you use these scenarios in your program?</a:t>
            </a:r>
          </a:p>
          <a:p>
            <a:r>
              <a:rPr lang="en-US" sz="2000" dirty="0"/>
              <a:t>How do I find the scenarios? </a:t>
            </a:r>
            <a:r>
              <a:rPr lang="en-US" sz="2000" dirty="0">
                <a:hlinkClick r:id="rId2"/>
              </a:rPr>
              <a:t>https://thelanguageflagship.tech/fci-russian/</a:t>
            </a:r>
            <a:endParaRPr lang="en-US" sz="2000" dirty="0"/>
          </a:p>
          <a:p>
            <a:pPr marL="14605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4734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57F9F-1B8E-47EA-8832-9E60B63B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F94D-E59B-4945-B464-E27F42D1E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Flagship Culture Initiative Domestic Partners</a:t>
            </a:r>
            <a:endParaRPr dirty="0"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Core Domestic Partners for Russian</a:t>
            </a:r>
          </a:p>
          <a:p>
            <a:pPr marL="285750" indent="-285750"/>
            <a:r>
              <a:rPr lang="en" sz="1400" dirty="0"/>
              <a:t>American Councils for International Education</a:t>
            </a:r>
          </a:p>
          <a:p>
            <a:pPr marL="285750" indent="-285750"/>
            <a:r>
              <a:rPr lang="en" sz="1400" dirty="0"/>
              <a:t>Portland State University</a:t>
            </a:r>
          </a:p>
          <a:p>
            <a:pPr marL="285750" indent="-285750"/>
            <a:r>
              <a:rPr lang="en" sz="1400" dirty="0"/>
              <a:t>Flagship Technology I</a:t>
            </a:r>
            <a:r>
              <a:rPr lang="en-US" sz="1400" dirty="0"/>
              <a:t>n</a:t>
            </a:r>
            <a:r>
              <a:rPr lang="en" sz="1400" dirty="0"/>
              <a:t>novation Center at the University of Hawai‘i at Mānoa</a:t>
            </a:r>
          </a:p>
          <a:p>
            <a:pPr marL="285750" indent="-285750"/>
            <a:r>
              <a:rPr lang="en" sz="1400" dirty="0">
                <a:solidFill>
                  <a:schemeClr val="bg2"/>
                </a:solidFill>
              </a:rPr>
              <a:t>University of Maryland (PI Valerie Anishchenkova, UMD Arabic Flagship)</a:t>
            </a:r>
          </a:p>
          <a:p>
            <a:pPr marL="285750" indent="-285750"/>
            <a:r>
              <a:rPr lang="en" sz="1400" dirty="0"/>
              <a:t>University of Wisconsin-Madison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*</a:t>
            </a:r>
            <a:r>
              <a:rPr lang="en" sz="1400" dirty="0"/>
              <a:t>Grant to UMD, 2017-2020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118" name="Google Shape;118;p18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38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C3BF-B3EA-DF41-9C31-22E223B3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ACTFL Statement on Global Competence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7D3211-88D0-CE4C-941D-237B4A18F6E8}"/>
              </a:ext>
            </a:extLst>
          </p:cNvPr>
          <p:cNvSpPr/>
          <p:nvPr/>
        </p:nvSpPr>
        <p:spPr>
          <a:xfrm>
            <a:off x="726150" y="1853850"/>
            <a:ext cx="75396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 Light" panose="020F0302020204030203" pitchFamily="34" charset="77"/>
              </a:rPr>
              <a:t>Global competence is the ability to: 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 Light" panose="020F0302020204030203" pitchFamily="34" charset="77"/>
              </a:rPr>
              <a:t>Communicate in the language of the people with whom one is interacting. 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 Light" panose="020F0302020204030203" pitchFamily="34" charset="77"/>
              </a:rPr>
              <a:t>Interact with awareness, sensitivity, empathy, and knowledge of the perspectives of others. 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 Light" panose="020F0302020204030203" pitchFamily="34" charset="77"/>
              </a:rPr>
              <a:t>Withhold judgment, examining one’s own perspectives as similar to or different from the perspectives of people with whom one is interacting. 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 Light" panose="020F0302020204030203" pitchFamily="34" charset="77"/>
              </a:rPr>
              <a:t>Be alert to cultural differences in situations outside of one’s culture, including noticing cues indicating miscommunication or causing an inappropriate action or response in a situation. 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 Light" panose="020F0302020204030203" pitchFamily="34" charset="77"/>
              </a:rPr>
              <a:t>Act respectfully according to what is appropriate in the culture and the situation where everyone is not of the same culture or language background, including gestures, expressions, and behaviors. 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 Light" panose="020F0302020204030203" pitchFamily="34" charset="77"/>
              </a:rPr>
              <a:t>Increase knowledge about the products, practices, and perspectives of other cultures.</a:t>
            </a:r>
          </a:p>
        </p:txBody>
      </p:sp>
      <p:pic>
        <p:nvPicPr>
          <p:cNvPr id="4" name="Google Shape;241;p35" descr="TLF_logo_w_tagline.pdf">
            <a:extLst>
              <a:ext uri="{FF2B5EF4-FFF2-40B4-BE49-F238E27FC236}">
                <a16:creationId xmlns:a16="http://schemas.microsoft.com/office/drawing/2014/main" id="{68F2B1B3-E22B-2F4F-A39E-153C577DB8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08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Objectives</a:t>
            </a:r>
            <a:endParaRPr dirty="0">
              <a:latin typeface="+mj-lt"/>
            </a:endParaRPr>
          </a:p>
        </p:txBody>
      </p:sp>
      <p:sp>
        <p:nvSpPr>
          <p:cNvPr id="240" name="Google Shape;240;p35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7688700" cy="21736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Intercultural competence in the Flagship context: addressing our students’ needs.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Bridging cultural preparation at home with in-culture experiences during study abroad.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Promoting learner’s independence and self-guidance, as well as a deeper understanding of one’s own cultural ”lens”/worldview.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Developing a method allowing for high degree of adaptability.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endParaRPr lang="en-US" sz="1600" dirty="0"/>
          </a:p>
          <a:p>
            <a:pPr marL="0" indent="0">
              <a:lnSpc>
                <a:spcPct val="100000"/>
              </a:lnSpc>
              <a:spcAft>
                <a:spcPts val="1600"/>
              </a:spcAft>
              <a:buNone/>
            </a:pPr>
            <a:endParaRPr lang="en-US" sz="1600" dirty="0"/>
          </a:p>
        </p:txBody>
      </p:sp>
      <p:pic>
        <p:nvPicPr>
          <p:cNvPr id="241" name="Google Shape;241;p35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101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Why Scenarios?</a:t>
            </a:r>
            <a:endParaRPr dirty="0"/>
          </a:p>
        </p:txBody>
      </p:sp>
      <p:sp>
        <p:nvSpPr>
          <p:cNvPr id="240" name="Google Shape;240;p35"/>
          <p:cNvSpPr txBox="1">
            <a:spLocks noGrp="1"/>
          </p:cNvSpPr>
          <p:nvPr>
            <p:ph type="body" idx="1"/>
          </p:nvPr>
        </p:nvSpPr>
        <p:spPr>
          <a:xfrm>
            <a:off x="755211" y="1853849"/>
            <a:ext cx="7948521" cy="2904417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Designed as ”conversation starters.” Multiplicities of understanding, interpretation.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Address topics, “issues” of salience for specific groups of students.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Allow for highly contextualized examples of interactions. 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Facilitate articulation between domestic and study abroad programs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Allow for integration into different types of learning activities and different learning outcomes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r>
              <a:rPr lang="en-US" sz="1600" dirty="0"/>
              <a:t>Student positionality: observer, participant</a:t>
            </a:r>
          </a:p>
          <a:p>
            <a:pPr marL="0" indent="0">
              <a:lnSpc>
                <a:spcPct val="100000"/>
              </a:lnSpc>
              <a:spcAft>
                <a:spcPts val="1600"/>
              </a:spcAft>
              <a:buNone/>
            </a:pPr>
            <a:endParaRPr lang="en-US" sz="1600" dirty="0"/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endParaRPr lang="en-US" sz="1600" dirty="0"/>
          </a:p>
          <a:p>
            <a:pPr marL="285750" indent="-285750">
              <a:lnSpc>
                <a:spcPct val="100000"/>
              </a:lnSpc>
              <a:spcAft>
                <a:spcPts val="1600"/>
              </a:spcAft>
            </a:pPr>
            <a:endParaRPr lang="en-US" sz="1600" dirty="0"/>
          </a:p>
          <a:p>
            <a:pPr marL="0" indent="0">
              <a:lnSpc>
                <a:spcPct val="100000"/>
              </a:lnSpc>
              <a:spcAft>
                <a:spcPts val="1600"/>
              </a:spcAft>
              <a:buNone/>
            </a:pPr>
            <a:endParaRPr lang="en-US" sz="1600" dirty="0"/>
          </a:p>
          <a:p>
            <a:pPr marL="0" indent="0">
              <a:spcAft>
                <a:spcPts val="1600"/>
              </a:spcAft>
              <a:buNone/>
            </a:pPr>
            <a:endParaRPr sz="1600" dirty="0"/>
          </a:p>
        </p:txBody>
      </p:sp>
      <p:pic>
        <p:nvPicPr>
          <p:cNvPr id="241" name="Google Shape;241;p35" descr="TLF_logo_w_taglin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91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F21A-DB8F-47C2-9598-490B7DD1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these topics?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E05A9-BA02-46FD-A342-773096031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159101"/>
            <a:ext cx="7688700" cy="2261100"/>
          </a:xfrm>
        </p:spPr>
        <p:txBody>
          <a:bodyPr/>
          <a:lstStyle/>
          <a:p>
            <a:r>
              <a:rPr lang="en-US" sz="2000" dirty="0"/>
              <a:t>American Councils conducted a “360 ICC-Survey” with overseas Flagship programs in Arabic, Chinese, and Russian, including both surveys and focus groups</a:t>
            </a:r>
          </a:p>
          <a:p>
            <a:r>
              <a:rPr lang="en-US" sz="2000" dirty="0"/>
              <a:t>We drew on conversations with our UW-Madison students and alumni over the years of their participation in Russian Overseas Flagship and previous study abroad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89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DDD-F4AA-2443-B104-E16EEAF7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Two Settings for FCI Scenarios: Classroom and Workshop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EFF0-7997-F548-80AA-D6E5D30E5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6050" indent="0">
              <a:buNone/>
            </a:pPr>
            <a:r>
              <a:rPr lang="en-US" sz="1600" dirty="0"/>
              <a:t>Classroom, UW-Madison:</a:t>
            </a:r>
          </a:p>
          <a:p>
            <a:r>
              <a:rPr lang="en-US" sz="1600" dirty="0"/>
              <a:t>“Intercultural Introduction to Kazakhstan” course (one credit), taught in Russian to advanced students prior to the Russian Overseas Flagship</a:t>
            </a:r>
          </a:p>
          <a:p>
            <a:r>
              <a:rPr lang="en-US" sz="1600" dirty="0"/>
              <a:t>Small-group discussion-based format</a:t>
            </a:r>
          </a:p>
          <a:p>
            <a:pPr marL="146050" indent="0">
              <a:buNone/>
            </a:pPr>
            <a:endParaRPr lang="en-US" sz="1600" dirty="0"/>
          </a:p>
          <a:p>
            <a:pPr marL="146050" indent="0">
              <a:buNone/>
            </a:pPr>
            <a:r>
              <a:rPr lang="en-US" sz="1600" dirty="0"/>
              <a:t>Online Workshop, hosted by UW-Madison:</a:t>
            </a:r>
          </a:p>
          <a:p>
            <a:r>
              <a:rPr lang="en-US" sz="1600" dirty="0"/>
              <a:t>Three-day workshop immediately prior to start of ROF, August 2020 and 2021</a:t>
            </a:r>
          </a:p>
          <a:p>
            <a:r>
              <a:rPr lang="en-US" sz="1600" dirty="0"/>
              <a:t>Small-group, discussion-based format</a:t>
            </a:r>
          </a:p>
        </p:txBody>
      </p:sp>
      <p:pic>
        <p:nvPicPr>
          <p:cNvPr id="4" name="Google Shape;139;p21" descr="TLF_logo_w_tagline.pdf">
            <a:extLst>
              <a:ext uri="{FF2B5EF4-FFF2-40B4-BE49-F238E27FC236}">
                <a16:creationId xmlns:a16="http://schemas.microsoft.com/office/drawing/2014/main" id="{B8D8F25B-D5A3-D04C-97A2-E9D37600F1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3825" y="-3"/>
            <a:ext cx="1400175" cy="47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94114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2383</TotalTime>
  <Words>1422</Words>
  <Application>Microsoft Office PowerPoint</Application>
  <PresentationFormat>On-screen Show (16:9)</PresentationFormat>
  <Paragraphs>184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Calibri</vt:lpstr>
      <vt:lpstr>Wingdings</vt:lpstr>
      <vt:lpstr>Raleway</vt:lpstr>
      <vt:lpstr>Lato Light</vt:lpstr>
      <vt:lpstr>Lato</vt:lpstr>
      <vt:lpstr>Times New Roman</vt:lpstr>
      <vt:lpstr>Roboto Condensed</vt:lpstr>
      <vt:lpstr>Arial</vt:lpstr>
      <vt:lpstr>Streamline</vt:lpstr>
      <vt:lpstr>Empirical teaching of culture: Developing Cultural Knowledge through Cultural Scenarios  in the Flagship Culture Initiative  </vt:lpstr>
      <vt:lpstr>Preparation for Russian Overseas Flagship</vt:lpstr>
      <vt:lpstr>About the Flagship Culture Initiative (FCI)</vt:lpstr>
      <vt:lpstr>Flagship Culture Initiative Domestic Partners</vt:lpstr>
      <vt:lpstr>ACTFL Statement on Global Competence</vt:lpstr>
      <vt:lpstr>Objectives</vt:lpstr>
      <vt:lpstr>Why Scenarios?</vt:lpstr>
      <vt:lpstr>Why these topics?</vt:lpstr>
      <vt:lpstr>Two Settings for FCI Scenarios: Classroom and Workshop </vt:lpstr>
      <vt:lpstr>Culture App: Russian Online Cultural Scenarios </vt:lpstr>
      <vt:lpstr>Russian Online Cultural Scenarios: Classroom </vt:lpstr>
      <vt:lpstr>Russian Online Cultural Scenarios: Homestay </vt:lpstr>
      <vt:lpstr>Russian Online Cultural Scenarios: City Life </vt:lpstr>
      <vt:lpstr>Russian Online Cultural Scenarios: Workplace </vt:lpstr>
      <vt:lpstr>Russian Online Cultural Scenarios: Structure </vt:lpstr>
      <vt:lpstr>Russian Online Cultural Scenarios: Structure </vt:lpstr>
      <vt:lpstr>PowerPoint Presentation</vt:lpstr>
      <vt:lpstr>PowerPoint Presentation</vt:lpstr>
      <vt:lpstr>Teaching the FCI Scenarios </vt:lpstr>
      <vt:lpstr>Intercultural Introduction to Kazakhstan course, 2019  </vt:lpstr>
      <vt:lpstr>Scenario techniques: how we taught them  </vt:lpstr>
      <vt:lpstr>Scenarios that provoked the most discussion among students:      </vt:lpstr>
      <vt:lpstr>Personal Space </vt:lpstr>
      <vt:lpstr>  </vt:lpstr>
      <vt:lpstr>  </vt:lpstr>
      <vt:lpstr>  </vt:lpstr>
      <vt:lpstr>  </vt:lpstr>
      <vt:lpstr>Many thanks to our FCI colleagues!</vt:lpstr>
      <vt:lpstr>Many thanks to FCI Russian scenario team!</vt:lpstr>
      <vt:lpstr>Many thanks for inspiration to the FCI!  Mary Margaret Wang et al. Turning Bricks into Jade. Critical Incidents for Mutual Understanding among Chinese and Americans. Boston: Intercultural Press, 2000.</vt:lpstr>
      <vt:lpstr>Discussion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Intercultural Language Learning through Scenarios A Workshop for L2 Educators</dc:title>
  <dc:creator>josep</dc:creator>
  <cp:lastModifiedBy>Karen Evans-Romaine</cp:lastModifiedBy>
  <cp:revision>274</cp:revision>
  <dcterms:modified xsi:type="dcterms:W3CDTF">2021-04-23T13:50:12Z</dcterms:modified>
</cp:coreProperties>
</file>