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300" r:id="rId2"/>
    <p:sldId id="302" r:id="rId3"/>
    <p:sldId id="303" r:id="rId4"/>
    <p:sldId id="259" r:id="rId5"/>
    <p:sldId id="304" r:id="rId6"/>
    <p:sldId id="262" r:id="rId7"/>
    <p:sldId id="264" r:id="rId8"/>
    <p:sldId id="270" r:id="rId9"/>
    <p:sldId id="275" r:id="rId10"/>
    <p:sldId id="288" r:id="rId11"/>
    <p:sldId id="299" r:id="rId12"/>
    <p:sldId id="292" r:id="rId13"/>
    <p:sldId id="293"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52" roundtripDataSignature="AMtx7mgboFVGZF8ceYvz/8HzCHd+VFSMg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97"/>
    <p:restoredTop sz="94629"/>
  </p:normalViewPr>
  <p:slideViewPr>
    <p:cSldViewPr snapToGrid="0">
      <p:cViewPr varScale="1">
        <p:scale>
          <a:sx n="74" d="100"/>
          <a:sy n="74" d="100"/>
        </p:scale>
        <p:origin x="5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52"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5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9" name="Google Shape;11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70328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7" name="Google Shape;13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0" name="Google Shape;15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6e504a4a93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4" name="Google Shape;204;g6e504a4a93_0_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1" name="Google Shape;24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2" name="Google Shape;352;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76" name="Google Shape;376;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84" name="Google Shape;384;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3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3"/>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6" name="Google Shape;26;p3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3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89"/>
        <p:cNvGrpSpPr/>
        <p:nvPr/>
      </p:nvGrpSpPr>
      <p:grpSpPr>
        <a:xfrm>
          <a:off x="0" y="0"/>
          <a:ext cx="0" cy="0"/>
          <a:chOff x="0" y="0"/>
          <a:chExt cx="0" cy="0"/>
        </a:xfrm>
      </p:grpSpPr>
      <p:sp>
        <p:nvSpPr>
          <p:cNvPr id="90" name="Google Shape;90;p42"/>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 name="Google Shape;91;p42"/>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2" name="Google Shape;92;p42"/>
          <p:cNvSpPr txBox="1">
            <a:spLocks noGrp="1"/>
          </p:cNvSpPr>
          <p:nvPr>
            <p:ph type="title"/>
          </p:nvPr>
        </p:nvSpPr>
        <p:spPr>
          <a:xfrm rot="5400000">
            <a:off x="7159401" y="1977801"/>
            <a:ext cx="5759898"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42"/>
          <p:cNvSpPr txBox="1">
            <a:spLocks noGrp="1"/>
          </p:cNvSpPr>
          <p:nvPr>
            <p:ph type="body" idx="1"/>
          </p:nvPr>
        </p:nvSpPr>
        <p:spPr>
          <a:xfrm rot="5400000">
            <a:off x="1825401" y="-574899"/>
            <a:ext cx="5759898"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4" name="Google Shape;94;p4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4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4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3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6"/>
          <p:cNvSpPr txBox="1">
            <a:spLocks noGrp="1"/>
          </p:cNvSpPr>
          <p:nvPr>
            <p:ph type="body" idx="1"/>
          </p:nvPr>
        </p:nvSpPr>
        <p:spPr>
          <a:xfrm>
            <a:off x="1097278" y="1845734"/>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2" name="Google Shape;32;p36"/>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3" name="Google Shape;33;p3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3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3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36"/>
        <p:cNvGrpSpPr/>
        <p:nvPr/>
      </p:nvGrpSpPr>
      <p:grpSpPr>
        <a:xfrm>
          <a:off x="0" y="0"/>
          <a:ext cx="0" cy="0"/>
          <a:chOff x="0" y="0"/>
          <a:chExt cx="0" cy="0"/>
        </a:xfrm>
      </p:grpSpPr>
      <p:sp>
        <p:nvSpPr>
          <p:cNvPr id="37" name="Google Shape;37;p34"/>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38;p34"/>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3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3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3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42"/>
        <p:cNvGrpSpPr/>
        <p:nvPr/>
      </p:nvGrpSpPr>
      <p:grpSpPr>
        <a:xfrm>
          <a:off x="0" y="0"/>
          <a:ext cx="0" cy="0"/>
          <a:chOff x="0" y="0"/>
          <a:chExt cx="0" cy="0"/>
        </a:xfrm>
      </p:grpSpPr>
      <p:sp>
        <p:nvSpPr>
          <p:cNvPr id="43" name="Google Shape;43;p39"/>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p39"/>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 name="Google Shape;45;p39"/>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39"/>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7" name="Google Shape;47;p39"/>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48" name="Google Shape;48;p39"/>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39"/>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3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51"/>
        <p:cNvGrpSpPr/>
        <p:nvPr/>
      </p:nvGrpSpPr>
      <p:grpSpPr>
        <a:xfrm>
          <a:off x="0" y="0"/>
          <a:ext cx="0" cy="0"/>
          <a:chOff x="0" y="0"/>
          <a:chExt cx="0" cy="0"/>
        </a:xfrm>
      </p:grpSpPr>
      <p:sp>
        <p:nvSpPr>
          <p:cNvPr id="52" name="Google Shape;52;p35"/>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35"/>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35"/>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35"/>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56" name="Google Shape;56;p3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3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3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59" name="Google Shape;59;p35"/>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0"/>
        <p:cNvGrpSpPr/>
        <p:nvPr/>
      </p:nvGrpSpPr>
      <p:grpSpPr>
        <a:xfrm>
          <a:off x="0" y="0"/>
          <a:ext cx="0" cy="0"/>
          <a:chOff x="0" y="0"/>
          <a:chExt cx="0" cy="0"/>
        </a:xfrm>
      </p:grpSpPr>
      <p:sp>
        <p:nvSpPr>
          <p:cNvPr id="61" name="Google Shape;61;p3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37"/>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63" name="Google Shape;63;p37"/>
          <p:cNvSpPr txBox="1">
            <a:spLocks noGrp="1"/>
          </p:cNvSpPr>
          <p:nvPr>
            <p:ph type="body" idx="2"/>
          </p:nvPr>
        </p:nvSpPr>
        <p:spPr>
          <a:xfrm>
            <a:off x="109728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4" name="Google Shape;64;p37"/>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65" name="Google Shape;65;p37"/>
          <p:cNvSpPr txBox="1">
            <a:spLocks noGrp="1"/>
          </p:cNvSpPr>
          <p:nvPr>
            <p:ph type="body" idx="4"/>
          </p:nvPr>
        </p:nvSpPr>
        <p:spPr>
          <a:xfrm>
            <a:off x="621792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6" name="Google Shape;66;p3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3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9"/>
        <p:cNvGrpSpPr/>
        <p:nvPr/>
      </p:nvGrpSpPr>
      <p:grpSpPr>
        <a:xfrm>
          <a:off x="0" y="0"/>
          <a:ext cx="0" cy="0"/>
          <a:chOff x="0" y="0"/>
          <a:chExt cx="0" cy="0"/>
        </a:xfrm>
      </p:grpSpPr>
      <p:sp>
        <p:nvSpPr>
          <p:cNvPr id="70" name="Google Shape;70;p3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3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3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4"/>
        <p:cNvGrpSpPr/>
        <p:nvPr/>
      </p:nvGrpSpPr>
      <p:grpSpPr>
        <a:xfrm>
          <a:off x="0" y="0"/>
          <a:ext cx="0" cy="0"/>
          <a:chOff x="0" y="0"/>
          <a:chExt cx="0" cy="0"/>
        </a:xfrm>
      </p:grpSpPr>
      <p:sp>
        <p:nvSpPr>
          <p:cNvPr id="75" name="Google Shape;75;p40"/>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p40"/>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 name="Google Shape;77;p40"/>
          <p:cNvSpPr txBox="1">
            <a:spLocks noGrp="1"/>
          </p:cNvSpPr>
          <p:nvPr>
            <p:ph type="title"/>
          </p:nvPr>
        </p:nvSpPr>
        <p:spPr>
          <a:xfrm>
            <a:off x="1097280" y="5074920"/>
            <a:ext cx="10113645"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40"/>
          <p:cNvSpPr>
            <a:spLocks noGrp="1"/>
          </p:cNvSpPr>
          <p:nvPr>
            <p:ph type="pic" idx="2"/>
          </p:nvPr>
        </p:nvSpPr>
        <p:spPr>
          <a:xfrm>
            <a:off x="15" y="0"/>
            <a:ext cx="12191985" cy="4915076"/>
          </a:xfrm>
          <a:prstGeom prst="rect">
            <a:avLst/>
          </a:prstGeom>
          <a:solidFill>
            <a:srgbClr val="D7D0C0"/>
          </a:solidFill>
          <a:ln>
            <a:noFill/>
          </a:ln>
        </p:spPr>
        <p:txBody>
          <a:bodyPr spcFirstLastPara="1" wrap="square" lIns="457200" tIns="457200" rIns="0" bIns="45700" anchor="t" anchorCtr="0">
            <a:normAutofit/>
          </a:bodyPr>
          <a:lstStyle>
            <a:lvl1pPr marR="0" lvl="0" algn="l" rtl="0">
              <a:lnSpc>
                <a:spcPct val="90000"/>
              </a:lnSpc>
              <a:spcBef>
                <a:spcPts val="1200"/>
              </a:spcBef>
              <a:spcAft>
                <a:spcPts val="0"/>
              </a:spcAft>
              <a:buClr>
                <a:schemeClr val="accent1"/>
              </a:buClr>
              <a:buSzPts val="3200"/>
              <a:buFont typeface="Calibri"/>
              <a:buNone/>
              <a:defRPr sz="3200" b="0" i="0" u="none" strike="noStrike" cap="none">
                <a:solidFill>
                  <a:srgbClr val="3F3F3F"/>
                </a:solidFill>
                <a:latin typeface="Calibri"/>
                <a:ea typeface="Calibri"/>
                <a:cs typeface="Calibri"/>
                <a:sym typeface="Calibri"/>
              </a:defRPr>
            </a:lvl1pPr>
            <a:lvl2pPr marR="0" lvl="1" algn="l" rtl="0">
              <a:lnSpc>
                <a:spcPct val="90000"/>
              </a:lnSpc>
              <a:spcBef>
                <a:spcPts val="200"/>
              </a:spcBef>
              <a:spcAft>
                <a:spcPts val="0"/>
              </a:spcAft>
              <a:buClr>
                <a:schemeClr val="accent1"/>
              </a:buClr>
              <a:buSzPts val="2800"/>
              <a:buFont typeface="Calibri"/>
              <a:buNone/>
              <a:defRPr sz="2800" b="0" i="0" u="none" strike="noStrike" cap="none">
                <a:solidFill>
                  <a:srgbClr val="3F3F3F"/>
                </a:solidFill>
                <a:latin typeface="Calibri"/>
                <a:ea typeface="Calibri"/>
                <a:cs typeface="Calibri"/>
                <a:sym typeface="Calibri"/>
              </a:defRPr>
            </a:lvl2pPr>
            <a:lvl3pPr marR="0" lvl="2" algn="l" rtl="0">
              <a:lnSpc>
                <a:spcPct val="90000"/>
              </a:lnSpc>
              <a:spcBef>
                <a:spcPts val="400"/>
              </a:spcBef>
              <a:spcAft>
                <a:spcPts val="0"/>
              </a:spcAft>
              <a:buClr>
                <a:schemeClr val="accent1"/>
              </a:buClr>
              <a:buSzPts val="2400"/>
              <a:buFont typeface="Calibri"/>
              <a:buNone/>
              <a:defRPr sz="2400" b="0" i="0" u="none" strike="noStrike" cap="none">
                <a:solidFill>
                  <a:srgbClr val="3F3F3F"/>
                </a:solidFill>
                <a:latin typeface="Calibri"/>
                <a:ea typeface="Calibri"/>
                <a:cs typeface="Calibri"/>
                <a:sym typeface="Calibri"/>
              </a:defRPr>
            </a:lvl3pPr>
            <a:lvl4pPr marR="0" lvl="3"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4pPr>
            <a:lvl5pPr marR="0" lvl="4"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5pPr>
            <a:lvl6pPr marR="0" lvl="5"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6pPr>
            <a:lvl7pPr marR="0" lvl="6"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7pPr>
            <a:lvl8pPr marR="0" lvl="7" algn="l" rtl="0">
              <a:lnSpc>
                <a:spcPct val="90000"/>
              </a:lnSpc>
              <a:spcBef>
                <a:spcPts val="400"/>
              </a:spcBef>
              <a:spcAft>
                <a:spcPts val="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8pPr>
            <a:lvl9pPr marR="0" lvl="8" algn="l" rtl="0">
              <a:lnSpc>
                <a:spcPct val="90000"/>
              </a:lnSpc>
              <a:spcBef>
                <a:spcPts val="400"/>
              </a:spcBef>
              <a:spcAft>
                <a:spcPts val="400"/>
              </a:spcAft>
              <a:buClr>
                <a:schemeClr val="accent1"/>
              </a:buClr>
              <a:buSzPts val="2000"/>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79" name="Google Shape;79;p40"/>
          <p:cNvSpPr txBox="1">
            <a:spLocks noGrp="1"/>
          </p:cNvSpPr>
          <p:nvPr>
            <p:ph type="body" idx="1"/>
          </p:nvPr>
        </p:nvSpPr>
        <p:spPr>
          <a:xfrm>
            <a:off x="1097280" y="5907024"/>
            <a:ext cx="10113264"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0" name="Google Shape;80;p4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4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4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3"/>
        <p:cNvGrpSpPr/>
        <p:nvPr/>
      </p:nvGrpSpPr>
      <p:grpSpPr>
        <a:xfrm>
          <a:off x="0" y="0"/>
          <a:ext cx="0" cy="0"/>
          <a:chOff x="0" y="0"/>
          <a:chExt cx="0" cy="0"/>
        </a:xfrm>
      </p:grpSpPr>
      <p:sp>
        <p:nvSpPr>
          <p:cNvPr id="84" name="Google Shape;84;p4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41"/>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6" name="Google Shape;86;p4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4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4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1"/>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 name="Google Shape;7;p31"/>
          <p:cNvSpPr/>
          <p:nvPr/>
        </p:nvSpPr>
        <p:spPr>
          <a:xfrm>
            <a:off x="15" y="6334316"/>
            <a:ext cx="12191985" cy="66484"/>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 name="Google Shape;8;p3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 name="Google Shape;9;p31"/>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0" name="Google Shape;10;p3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3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FFFFF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3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050"/>
              <a:buFont typeface="Arial"/>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3" name="Google Shape;13;p31"/>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bie.org/about/what_pb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nflrc.hawaii.edu/projects/view/2014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ru.wikipedia.org/wiki/%D0%9E%D0%BB%D0%B8%D0%B2%D0%B5%D1%80_%D0%93%D0%BE%D0%BB%D0%B4%D0%B5%D0%BD"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ru.wikipedia.org/wiki/%D0%A5%D0%B5%D0%B9%D0%B2%D1%83%D0%B4,_%D0%93%D0%B0%D1%80%D1%80%D0%B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8642" y="1712891"/>
            <a:ext cx="10267038" cy="4156204"/>
          </a:xfrm>
        </p:spPr>
        <p:txBody>
          <a:bodyPr>
            <a:normAutofit fontScale="92500" lnSpcReduction="20000"/>
          </a:bodyPr>
          <a:lstStyle/>
          <a:p>
            <a:r>
              <a:rPr lang="en-US" sz="3600" b="1" dirty="0" smtClean="0">
                <a:solidFill>
                  <a:srgbClr val="C00000"/>
                </a:solidFill>
              </a:rPr>
              <a:t>Learner-Centered Classroom</a:t>
            </a:r>
            <a:r>
              <a:rPr lang="en-US" sz="3600" b="1" dirty="0">
                <a:solidFill>
                  <a:srgbClr val="C00000"/>
                </a:solidFill>
              </a:rPr>
              <a:t>: Teaching </a:t>
            </a:r>
            <a:r>
              <a:rPr lang="en-US" sz="3600" b="1" dirty="0" smtClean="0">
                <a:solidFill>
                  <a:srgbClr val="C00000"/>
                </a:solidFill>
              </a:rPr>
              <a:t>Students </a:t>
            </a:r>
            <a:r>
              <a:rPr lang="en-US" sz="3600" b="1" dirty="0">
                <a:solidFill>
                  <a:srgbClr val="C00000"/>
                </a:solidFill>
              </a:rPr>
              <a:t>of </a:t>
            </a:r>
            <a:r>
              <a:rPr lang="en-US" sz="3600" b="1" dirty="0" smtClean="0">
                <a:solidFill>
                  <a:srgbClr val="C00000"/>
                </a:solidFill>
              </a:rPr>
              <a:t>Different Majors </a:t>
            </a:r>
            <a:endParaRPr lang="en-US" sz="3600" b="1" dirty="0">
              <a:solidFill>
                <a:srgbClr val="C00000"/>
              </a:solidFill>
            </a:endParaRPr>
          </a:p>
          <a:p>
            <a:r>
              <a:rPr lang="en-US" sz="3600" b="1" dirty="0" smtClean="0">
                <a:solidFill>
                  <a:srgbClr val="C00000"/>
                </a:solidFill>
              </a:rPr>
              <a:t>Project-Based Learning</a:t>
            </a:r>
            <a:endParaRPr lang="en-US" sz="3600" b="1" dirty="0">
              <a:solidFill>
                <a:srgbClr val="C00000"/>
              </a:solidFill>
            </a:endParaRPr>
          </a:p>
          <a:p>
            <a:endParaRPr lang="en-US" b="1" dirty="0"/>
          </a:p>
          <a:p>
            <a:r>
              <a:rPr lang="en-US" sz="2800" b="1" dirty="0"/>
              <a:t>Flagship Teacher Training Workshop</a:t>
            </a:r>
          </a:p>
          <a:p>
            <a:r>
              <a:rPr lang="en-US" sz="2800" b="1" dirty="0"/>
              <a:t>April 19, 2021</a:t>
            </a:r>
          </a:p>
          <a:p>
            <a:endParaRPr lang="en-US" sz="2800" b="1" dirty="0"/>
          </a:p>
          <a:p>
            <a:r>
              <a:rPr lang="en-US" b="1" dirty="0"/>
              <a:t>Svitlana Melnyk</a:t>
            </a:r>
          </a:p>
          <a:p>
            <a:r>
              <a:rPr lang="en-US" b="1" dirty="0"/>
              <a:t>Indiana University</a:t>
            </a:r>
          </a:p>
          <a:p>
            <a:endParaRPr lang="en-US" b="1" dirty="0"/>
          </a:p>
        </p:txBody>
      </p:sp>
    </p:spTree>
    <p:extLst>
      <p:ext uri="{BB962C8B-B14F-4D97-AF65-F5344CB8AC3E}">
        <p14:creationId xmlns:p14="http://schemas.microsoft.com/office/powerpoint/2010/main" val="3727608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25"/>
          <p:cNvSpPr txBox="1">
            <a:spLocks noGrp="1"/>
          </p:cNvSpPr>
          <p:nvPr>
            <p:ph type="title"/>
          </p:nvPr>
        </p:nvSpPr>
        <p:spPr>
          <a:xfrm>
            <a:off x="365761" y="918370"/>
            <a:ext cx="10806545" cy="652735"/>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320"/>
              <a:buFont typeface="Calibri"/>
              <a:buNone/>
            </a:pPr>
            <a:r>
              <a:rPr lang="en-US" sz="4320" dirty="0"/>
              <a:t>Students’ testimonials</a:t>
            </a:r>
            <a:endParaRPr dirty="0"/>
          </a:p>
        </p:txBody>
      </p:sp>
      <p:sp>
        <p:nvSpPr>
          <p:cNvPr id="355" name="Google Shape;355;p25"/>
          <p:cNvSpPr txBox="1">
            <a:spLocks noGrp="1"/>
          </p:cNvSpPr>
          <p:nvPr>
            <p:ph type="body" idx="1"/>
          </p:nvPr>
        </p:nvSpPr>
        <p:spPr>
          <a:xfrm>
            <a:off x="482139" y="1811452"/>
            <a:ext cx="7664334" cy="4888605"/>
          </a:xfrm>
          <a:prstGeom prst="rect">
            <a:avLst/>
          </a:prstGeom>
          <a:noFill/>
          <a:ln>
            <a:noFill/>
          </a:ln>
        </p:spPr>
        <p:txBody>
          <a:bodyPr spcFirstLastPara="1" wrap="square" lIns="0" tIns="45700" rIns="0" bIns="45700" anchor="t" anchorCtr="0">
            <a:normAutofit/>
          </a:bodyPr>
          <a:lstStyle/>
          <a:p>
            <a:pPr marL="0" lvl="0" indent="0" rtl="0">
              <a:lnSpc>
                <a:spcPct val="100000"/>
              </a:lnSpc>
              <a:spcBef>
                <a:spcPts val="0"/>
              </a:spcBef>
              <a:spcAft>
                <a:spcPts val="0"/>
              </a:spcAft>
              <a:buSzPts val="2000"/>
              <a:buFont typeface="Noto Sans Symbols"/>
              <a:buChar char="▪"/>
            </a:pPr>
            <a:r>
              <a:rPr lang="en-US" sz="1800" dirty="0"/>
              <a:t> I thought this project was useful in enhancing my Russian language skills, my understanding of how Wikipedia works + my research skills.</a:t>
            </a:r>
            <a:endParaRPr sz="1800" dirty="0"/>
          </a:p>
          <a:p>
            <a:pPr marL="0" lvl="0" indent="0" rtl="0">
              <a:lnSpc>
                <a:spcPct val="100000"/>
              </a:lnSpc>
              <a:spcBef>
                <a:spcPts val="1400"/>
              </a:spcBef>
              <a:spcAft>
                <a:spcPts val="0"/>
              </a:spcAft>
              <a:buSzPts val="2000"/>
              <a:buFont typeface="Noto Sans Symbols"/>
              <a:buChar char="▪"/>
            </a:pPr>
            <a:r>
              <a:rPr lang="en-US" sz="1800" dirty="0"/>
              <a:t> I really enjoyed learning about the topic and people.</a:t>
            </a:r>
            <a:endParaRPr sz="1800" dirty="0"/>
          </a:p>
          <a:p>
            <a:pPr marL="0" lvl="0" indent="0" rtl="0">
              <a:lnSpc>
                <a:spcPct val="100000"/>
              </a:lnSpc>
              <a:spcBef>
                <a:spcPts val="1400"/>
              </a:spcBef>
              <a:spcAft>
                <a:spcPts val="0"/>
              </a:spcAft>
              <a:buSzPts val="2000"/>
              <a:buFont typeface="Noto Sans Symbols"/>
              <a:buChar char="▪"/>
            </a:pPr>
            <a:r>
              <a:rPr lang="en-US" sz="1800" dirty="0"/>
              <a:t> It was an interesting experiment.</a:t>
            </a:r>
            <a:endParaRPr sz="1800" dirty="0"/>
          </a:p>
          <a:p>
            <a:pPr marL="0" lvl="0" indent="0" rtl="0">
              <a:lnSpc>
                <a:spcPct val="100000"/>
              </a:lnSpc>
              <a:spcBef>
                <a:spcPts val="1400"/>
              </a:spcBef>
              <a:spcAft>
                <a:spcPts val="0"/>
              </a:spcAft>
              <a:buSzPts val="2000"/>
              <a:buFont typeface="Noto Sans Symbols"/>
              <a:buChar char="▪"/>
            </a:pPr>
            <a:r>
              <a:rPr lang="en-US" sz="1800" dirty="0"/>
              <a:t> Learning about unknown-to-me subject.</a:t>
            </a:r>
            <a:endParaRPr sz="1800" dirty="0"/>
          </a:p>
          <a:p>
            <a:pPr marL="0" lvl="0" indent="0" rtl="0">
              <a:lnSpc>
                <a:spcPct val="100000"/>
              </a:lnSpc>
              <a:spcBef>
                <a:spcPts val="1400"/>
              </a:spcBef>
              <a:spcAft>
                <a:spcPts val="0"/>
              </a:spcAft>
              <a:buSzPts val="2000"/>
              <a:buFont typeface="Noto Sans Symbols"/>
              <a:buChar char="▪"/>
            </a:pPr>
            <a:r>
              <a:rPr lang="en-US" sz="1800" dirty="0"/>
              <a:t> Learning to use technical language in Russian.</a:t>
            </a:r>
            <a:endParaRPr sz="1800" dirty="0"/>
          </a:p>
          <a:p>
            <a:pPr marL="0" lvl="0" indent="0" rtl="0">
              <a:lnSpc>
                <a:spcPct val="100000"/>
              </a:lnSpc>
              <a:spcBef>
                <a:spcPts val="1400"/>
              </a:spcBef>
              <a:spcAft>
                <a:spcPts val="0"/>
              </a:spcAft>
              <a:buSzPts val="2000"/>
              <a:buFont typeface="Noto Sans Symbols"/>
              <a:buChar char="▪"/>
            </a:pPr>
            <a:r>
              <a:rPr lang="en-US" sz="1800" dirty="0"/>
              <a:t> I think it was very useful </a:t>
            </a:r>
            <a:r>
              <a:rPr lang="en-US" sz="1800" u="sng" dirty="0"/>
              <a:t>in synthesizing</a:t>
            </a:r>
            <a:r>
              <a:rPr lang="en-US" sz="1800" dirty="0"/>
              <a:t> all the aspects of language learning (presenting, writing, translating, finding sources, adjusting to a new style, etc.).</a:t>
            </a:r>
            <a:endParaRPr sz="1800" dirty="0"/>
          </a:p>
          <a:p>
            <a:pPr marL="0" lvl="0" indent="0" rtl="0">
              <a:lnSpc>
                <a:spcPct val="100000"/>
              </a:lnSpc>
              <a:spcBef>
                <a:spcPts val="1400"/>
              </a:spcBef>
              <a:spcAft>
                <a:spcPts val="0"/>
              </a:spcAft>
              <a:buSzPts val="2000"/>
              <a:buFont typeface="Noto Sans Symbols"/>
              <a:buChar char="▪"/>
            </a:pPr>
            <a:r>
              <a:rPr lang="en-US" sz="1800" dirty="0"/>
              <a:t> Learning about an otherwise unknown person.</a:t>
            </a:r>
            <a:endParaRPr sz="1800" dirty="0"/>
          </a:p>
          <a:p>
            <a:pPr marL="0" lvl="0" indent="0" rtl="0">
              <a:lnSpc>
                <a:spcPct val="100000"/>
              </a:lnSpc>
              <a:spcBef>
                <a:spcPts val="1400"/>
              </a:spcBef>
              <a:spcAft>
                <a:spcPts val="0"/>
              </a:spcAft>
              <a:buSzPts val="2000"/>
              <a:buFont typeface="Noto Sans Symbols"/>
              <a:buChar char="▪"/>
            </a:pPr>
            <a:r>
              <a:rPr lang="en-US" sz="1800" dirty="0"/>
              <a:t> I liked that we created a concrete project which I could show to people.</a:t>
            </a:r>
            <a:endParaRPr sz="1800" dirty="0"/>
          </a:p>
          <a:p>
            <a:pPr marL="0" lvl="0" indent="0" rtl="0">
              <a:lnSpc>
                <a:spcPct val="100000"/>
              </a:lnSpc>
              <a:spcBef>
                <a:spcPts val="1400"/>
              </a:spcBef>
              <a:spcAft>
                <a:spcPts val="0"/>
              </a:spcAft>
              <a:buSzPts val="2000"/>
              <a:buFont typeface="Noto Sans Symbols"/>
              <a:buChar char="▪"/>
            </a:pPr>
            <a:r>
              <a:rPr lang="en-US" sz="1800" dirty="0"/>
              <a:t> I enjoyed doing research in Russian about a person who is not very well known.</a:t>
            </a:r>
            <a:endParaRPr sz="1800" dirty="0"/>
          </a:p>
          <a:p>
            <a:pPr marL="0" lvl="0" indent="0" rtl="0">
              <a:lnSpc>
                <a:spcPct val="100000"/>
              </a:lnSpc>
              <a:spcBef>
                <a:spcPts val="1400"/>
              </a:spcBef>
              <a:spcAft>
                <a:spcPts val="0"/>
              </a:spcAft>
              <a:buSzPts val="2000"/>
              <a:buNone/>
            </a:pPr>
            <a:endParaRPr dirty="0"/>
          </a:p>
        </p:txBody>
      </p:sp>
      <p:pic>
        <p:nvPicPr>
          <p:cNvPr id="4" name="Google Shape;238;p13">
            <a:extLst>
              <a:ext uri="{FF2B5EF4-FFF2-40B4-BE49-F238E27FC236}">
                <a16:creationId xmlns:a16="http://schemas.microsoft.com/office/drawing/2014/main" id="{D2B26DA7-E58C-D046-9918-A811415BE1AB}"/>
              </a:ext>
            </a:extLst>
          </p:cNvPr>
          <p:cNvPicPr preferRelativeResize="0"/>
          <p:nvPr/>
        </p:nvPicPr>
        <p:blipFill rotWithShape="1">
          <a:blip r:embed="rId3">
            <a:alphaModFix/>
          </a:blip>
          <a:srcRect t="20348"/>
          <a:stretch/>
        </p:blipFill>
        <p:spPr>
          <a:xfrm>
            <a:off x="7898660" y="2146607"/>
            <a:ext cx="4293340" cy="2564785"/>
          </a:xfrm>
          <a:prstGeom prst="rect">
            <a:avLst/>
          </a:prstGeom>
          <a:noFill/>
          <a:ln>
            <a:noFill/>
          </a:ln>
        </p:spPr>
      </p:pic>
      <p:sp>
        <p:nvSpPr>
          <p:cNvPr id="5" name="Google Shape;237;p13">
            <a:extLst>
              <a:ext uri="{FF2B5EF4-FFF2-40B4-BE49-F238E27FC236}">
                <a16:creationId xmlns:a16="http://schemas.microsoft.com/office/drawing/2014/main" id="{48B850C5-6AD1-1E41-BBF9-F2D937335168}"/>
              </a:ext>
            </a:extLst>
          </p:cNvPr>
          <p:cNvSpPr txBox="1">
            <a:spLocks/>
          </p:cNvSpPr>
          <p:nvPr/>
        </p:nvSpPr>
        <p:spPr>
          <a:xfrm>
            <a:off x="7595062" y="4848639"/>
            <a:ext cx="4596938" cy="395816"/>
          </a:xfrm>
          <a:prstGeom prst="rect">
            <a:avLst/>
          </a:prstGeom>
          <a:noFill/>
          <a:ln>
            <a:noFill/>
          </a:ln>
        </p:spPr>
        <p:txBody>
          <a:bodyPr spcFirstLastPara="1" wrap="square" lIns="0" tIns="45700" rIns="0" bIns="45700" anchor="t" anchorCtr="0">
            <a:normAutofit/>
          </a:bodyPr>
          <a:lstStyle>
            <a:defPPr marR="0" lvl="0" algn="l" rtl="0">
              <a:lnSpc>
                <a:spcPct val="100000"/>
              </a:lnSpc>
              <a:spcBef>
                <a:spcPts val="0"/>
              </a:spcBef>
              <a:spcAft>
                <a:spcPts val="0"/>
              </a:spcAft>
            </a:defPPr>
            <a:lvl1pPr marL="457200" marR="0" lvl="0" indent="-342900" algn="l" rtl="0">
              <a:lnSpc>
                <a:spcPct val="90000"/>
              </a:lnSpc>
              <a:spcBef>
                <a:spcPts val="1200"/>
              </a:spcBef>
              <a:spcAft>
                <a:spcPts val="0"/>
              </a:spcAft>
              <a:buClr>
                <a:schemeClr val="accent1"/>
              </a:buClr>
              <a:buSzPts val="18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42900" algn="l" rtl="0">
              <a:lnSpc>
                <a:spcPct val="90000"/>
              </a:lnSpc>
              <a:spcBef>
                <a:spcPts val="400"/>
              </a:spcBef>
              <a:spcAft>
                <a:spcPts val="0"/>
              </a:spcAft>
              <a:buClr>
                <a:schemeClr val="accent1"/>
              </a:buClr>
              <a:buSzPts val="1800"/>
              <a:buFont typeface="Calibri"/>
              <a:buChar char="◦"/>
              <a:defRPr sz="1400" b="0" i="0" u="none" strike="noStrike" cap="none">
                <a:solidFill>
                  <a:srgbClr val="3F3F3F"/>
                </a:solidFill>
                <a:latin typeface="Calibri"/>
                <a:ea typeface="Calibri"/>
                <a:cs typeface="Calibri"/>
                <a:sym typeface="Calibri"/>
              </a:defRPr>
            </a:lvl3pPr>
            <a:lvl4pPr marL="1828800" marR="0" lvl="3" indent="-342900" algn="l" rtl="0">
              <a:lnSpc>
                <a:spcPct val="90000"/>
              </a:lnSpc>
              <a:spcBef>
                <a:spcPts val="400"/>
              </a:spcBef>
              <a:spcAft>
                <a:spcPts val="0"/>
              </a:spcAft>
              <a:buClr>
                <a:schemeClr val="accent1"/>
              </a:buClr>
              <a:buSzPts val="1800"/>
              <a:buFont typeface="Calibri"/>
              <a:buChar char="◦"/>
              <a:defRPr sz="1400" b="0" i="0" u="none" strike="noStrike" cap="none">
                <a:solidFill>
                  <a:srgbClr val="3F3F3F"/>
                </a:solidFill>
                <a:latin typeface="Calibri"/>
                <a:ea typeface="Calibri"/>
                <a:cs typeface="Calibri"/>
                <a:sym typeface="Calibri"/>
              </a:defRPr>
            </a:lvl4pPr>
            <a:lvl5pPr marL="2286000" marR="0" lvl="4" indent="-342900" algn="l" rtl="0">
              <a:lnSpc>
                <a:spcPct val="90000"/>
              </a:lnSpc>
              <a:spcBef>
                <a:spcPts val="400"/>
              </a:spcBef>
              <a:spcAft>
                <a:spcPts val="0"/>
              </a:spcAft>
              <a:buClr>
                <a:schemeClr val="accent1"/>
              </a:buClr>
              <a:buSzPts val="1800"/>
              <a:buFont typeface="Calibri"/>
              <a:buChar char="◦"/>
              <a:defRPr sz="1400" b="0" i="0" u="none" strike="noStrike" cap="none">
                <a:solidFill>
                  <a:srgbClr val="3F3F3F"/>
                </a:solidFill>
                <a:latin typeface="Calibri"/>
                <a:ea typeface="Calibri"/>
                <a:cs typeface="Calibri"/>
                <a:sym typeface="Calibri"/>
              </a:defRPr>
            </a:lvl5pPr>
            <a:lvl6pPr marL="2743200" marR="0" lvl="5" indent="-342900" algn="l" rtl="0">
              <a:lnSpc>
                <a:spcPct val="90000"/>
              </a:lnSpc>
              <a:spcBef>
                <a:spcPts val="400"/>
              </a:spcBef>
              <a:spcAft>
                <a:spcPts val="0"/>
              </a:spcAft>
              <a:buClr>
                <a:schemeClr val="accent1"/>
              </a:buClr>
              <a:buSzPts val="1800"/>
              <a:buFont typeface="Calibri"/>
              <a:buChar char="◦"/>
              <a:defRPr sz="1400" b="0" i="0" u="none" strike="noStrike" cap="none">
                <a:solidFill>
                  <a:srgbClr val="3F3F3F"/>
                </a:solidFill>
                <a:latin typeface="Calibri"/>
                <a:ea typeface="Calibri"/>
                <a:cs typeface="Calibri"/>
                <a:sym typeface="Calibri"/>
              </a:defRPr>
            </a:lvl6pPr>
            <a:lvl7pPr marL="3200400" marR="0" lvl="6" indent="-342900" algn="l" rtl="0">
              <a:lnSpc>
                <a:spcPct val="90000"/>
              </a:lnSpc>
              <a:spcBef>
                <a:spcPts val="400"/>
              </a:spcBef>
              <a:spcAft>
                <a:spcPts val="0"/>
              </a:spcAft>
              <a:buClr>
                <a:schemeClr val="accent1"/>
              </a:buClr>
              <a:buSzPts val="1800"/>
              <a:buFont typeface="Calibri"/>
              <a:buChar char="◦"/>
              <a:defRPr sz="1400" b="0" i="0" u="none" strike="noStrike" cap="none">
                <a:solidFill>
                  <a:srgbClr val="3F3F3F"/>
                </a:solidFill>
                <a:latin typeface="Calibri"/>
                <a:ea typeface="Calibri"/>
                <a:cs typeface="Calibri"/>
                <a:sym typeface="Calibri"/>
              </a:defRPr>
            </a:lvl7pPr>
            <a:lvl8pPr marL="3657600" marR="0" lvl="7" indent="-342900" algn="l" rtl="0">
              <a:lnSpc>
                <a:spcPct val="90000"/>
              </a:lnSpc>
              <a:spcBef>
                <a:spcPts val="400"/>
              </a:spcBef>
              <a:spcAft>
                <a:spcPts val="0"/>
              </a:spcAft>
              <a:buClr>
                <a:schemeClr val="accent1"/>
              </a:buClr>
              <a:buSzPts val="1800"/>
              <a:buFont typeface="Calibri"/>
              <a:buChar char="◦"/>
              <a:defRPr sz="1400" b="0" i="0" u="none" strike="noStrike" cap="none">
                <a:solidFill>
                  <a:srgbClr val="3F3F3F"/>
                </a:solidFill>
                <a:latin typeface="Calibri"/>
                <a:ea typeface="Calibri"/>
                <a:cs typeface="Calibri"/>
                <a:sym typeface="Calibri"/>
              </a:defRPr>
            </a:lvl8pPr>
            <a:lvl9pPr marL="4114800" marR="0" lvl="8" indent="-342900" algn="l" rtl="0">
              <a:lnSpc>
                <a:spcPct val="90000"/>
              </a:lnSpc>
              <a:spcBef>
                <a:spcPts val="400"/>
              </a:spcBef>
              <a:spcAft>
                <a:spcPts val="400"/>
              </a:spcAft>
              <a:buClr>
                <a:schemeClr val="accent1"/>
              </a:buClr>
              <a:buSzPts val="1800"/>
              <a:buFont typeface="Calibri"/>
              <a:buChar char="◦"/>
              <a:defRPr sz="1400" b="0" i="0" u="none" strike="noStrike" cap="none">
                <a:solidFill>
                  <a:srgbClr val="3F3F3F"/>
                </a:solidFill>
                <a:latin typeface="Calibri"/>
                <a:ea typeface="Calibri"/>
                <a:cs typeface="Calibri"/>
                <a:sym typeface="Calibri"/>
              </a:defRPr>
            </a:lvl9pPr>
          </a:lstStyle>
          <a:p>
            <a:pPr marL="91440" indent="-228600" algn="ctr">
              <a:spcBef>
                <a:spcPts val="0"/>
              </a:spcBef>
              <a:buSzPts val="3600"/>
            </a:pPr>
            <a:r>
              <a:rPr lang="en-US" sz="1400" dirty="0"/>
              <a:t>Students from the “Russian for Social Sciences” class</a:t>
            </a:r>
            <a:endParaRPr lang="en-US" sz="1000" dirty="0"/>
          </a:p>
          <a:p>
            <a:pPr marL="91440" indent="0">
              <a:spcBef>
                <a:spcPts val="1400"/>
              </a:spcBef>
              <a:buSzPts val="2000"/>
              <a:buFont typeface="Calibri"/>
              <a:buNone/>
            </a:pPr>
            <a:endParaRPr lang="en-US" dirty="0"/>
          </a:p>
          <a:p>
            <a:pPr marL="91440" indent="0">
              <a:spcBef>
                <a:spcPts val="1400"/>
              </a:spcBef>
              <a:buSzPts val="2000"/>
              <a:buFont typeface="Calibri"/>
              <a:buNone/>
            </a:pPr>
            <a:endParaRPr lang="en-US" dirty="0"/>
          </a:p>
          <a:p>
            <a:pPr marL="91440" indent="0">
              <a:spcBef>
                <a:spcPts val="1400"/>
              </a:spcBef>
              <a:buSzPts val="2000"/>
              <a:buFont typeface="Calibri"/>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61" y="286604"/>
            <a:ext cx="10704919" cy="949768"/>
          </a:xfrm>
        </p:spPr>
        <p:txBody>
          <a:bodyPr>
            <a:normAutofit/>
          </a:bodyPr>
          <a:lstStyle/>
          <a:p>
            <a:r>
              <a:rPr lang="en-US" dirty="0" smtClean="0"/>
              <a:t>What projects can you do in your class?</a:t>
            </a:r>
            <a:endParaRPr lang="en-US" dirty="0"/>
          </a:p>
        </p:txBody>
      </p:sp>
      <p:sp>
        <p:nvSpPr>
          <p:cNvPr id="3" name="Text Placeholder 2"/>
          <p:cNvSpPr>
            <a:spLocks noGrp="1"/>
          </p:cNvSpPr>
          <p:nvPr>
            <p:ph type="body" idx="1"/>
          </p:nvPr>
        </p:nvSpPr>
        <p:spPr>
          <a:xfrm>
            <a:off x="450761" y="1764406"/>
            <a:ext cx="10704919" cy="4134118"/>
          </a:xfrm>
        </p:spPr>
        <p:txBody>
          <a:bodyPr/>
          <a:lstStyle/>
          <a:p>
            <a:r>
              <a:rPr lang="en-US" b="1" dirty="0"/>
              <a:t>Beginner level </a:t>
            </a:r>
            <a:r>
              <a:rPr lang="ru-RU" b="1" dirty="0" smtClean="0"/>
              <a:t>(</a:t>
            </a:r>
            <a:r>
              <a:rPr lang="en-US" dirty="0" smtClean="0"/>
              <a:t>poster </a:t>
            </a:r>
            <a:r>
              <a:rPr lang="en-US" dirty="0"/>
              <a:t>for a language event (</a:t>
            </a:r>
            <a:r>
              <a:rPr lang="en-US" dirty="0" smtClean="0"/>
              <a:t>festival);</a:t>
            </a:r>
            <a:r>
              <a:rPr lang="ru-RU" dirty="0" smtClean="0"/>
              <a:t> </a:t>
            </a:r>
            <a:r>
              <a:rPr lang="en-US" dirty="0"/>
              <a:t>wall </a:t>
            </a:r>
            <a:r>
              <a:rPr lang="en-US" dirty="0" smtClean="0"/>
              <a:t>newspaper;</a:t>
            </a:r>
            <a:r>
              <a:rPr lang="ru-RU" dirty="0" smtClean="0"/>
              <a:t> </a:t>
            </a:r>
            <a:r>
              <a:rPr lang="en-US" dirty="0"/>
              <a:t>creation of material for a local </a:t>
            </a:r>
            <a:r>
              <a:rPr lang="en-US" dirty="0" smtClean="0"/>
              <a:t>school,</a:t>
            </a:r>
            <a:r>
              <a:rPr lang="ru-RU" dirty="0" smtClean="0"/>
              <a:t> </a:t>
            </a:r>
            <a:r>
              <a:rPr lang="en-US" dirty="0"/>
              <a:t>community event (picnic or fundraising</a:t>
            </a:r>
            <a:r>
              <a:rPr lang="en-US" dirty="0" smtClean="0"/>
              <a:t>); </a:t>
            </a:r>
            <a:r>
              <a:rPr lang="en-US" dirty="0"/>
              <a:t>promotional video in the target </a:t>
            </a:r>
            <a:r>
              <a:rPr lang="en-US" dirty="0" smtClean="0"/>
              <a:t>language) </a:t>
            </a:r>
            <a:endParaRPr lang="en-US" dirty="0"/>
          </a:p>
          <a:p>
            <a:r>
              <a:rPr lang="en-US" b="1" dirty="0"/>
              <a:t>Intermediate level </a:t>
            </a:r>
            <a:r>
              <a:rPr lang="en-US" b="1" dirty="0" smtClean="0"/>
              <a:t>(</a:t>
            </a:r>
            <a:r>
              <a:rPr lang="en-US" dirty="0" smtClean="0"/>
              <a:t>language </a:t>
            </a:r>
            <a:r>
              <a:rPr lang="en-US" dirty="0"/>
              <a:t>event in a local </a:t>
            </a:r>
            <a:r>
              <a:rPr lang="en-US" dirty="0" smtClean="0"/>
              <a:t>school; </a:t>
            </a:r>
            <a:r>
              <a:rPr lang="en-US" dirty="0"/>
              <a:t>booklet in target language about </a:t>
            </a:r>
            <a:r>
              <a:rPr lang="en-US" dirty="0" smtClean="0"/>
              <a:t>university, </a:t>
            </a:r>
            <a:r>
              <a:rPr lang="en-US" dirty="0"/>
              <a:t>department, </a:t>
            </a:r>
            <a:r>
              <a:rPr lang="en-US" dirty="0" smtClean="0"/>
              <a:t>town; </a:t>
            </a:r>
            <a:r>
              <a:rPr lang="en-US" dirty="0"/>
              <a:t>interviews with </a:t>
            </a:r>
            <a:r>
              <a:rPr lang="en-US" dirty="0" smtClean="0"/>
              <a:t>members </a:t>
            </a:r>
            <a:r>
              <a:rPr lang="en-US" dirty="0"/>
              <a:t>of local </a:t>
            </a:r>
            <a:r>
              <a:rPr lang="en-US" dirty="0" smtClean="0"/>
              <a:t>community; </a:t>
            </a:r>
            <a:r>
              <a:rPr lang="en-US" dirty="0"/>
              <a:t>poetry </a:t>
            </a:r>
            <a:r>
              <a:rPr lang="en-US" dirty="0" smtClean="0"/>
              <a:t>reading)</a:t>
            </a:r>
          </a:p>
          <a:p>
            <a:r>
              <a:rPr lang="en-US" b="1" dirty="0" smtClean="0"/>
              <a:t>Advanced</a:t>
            </a:r>
            <a:r>
              <a:rPr lang="ru-RU" b="1" dirty="0" smtClean="0"/>
              <a:t> </a:t>
            </a:r>
            <a:r>
              <a:rPr lang="en-US" b="1" dirty="0"/>
              <a:t>level </a:t>
            </a:r>
            <a:r>
              <a:rPr lang="en-US" b="1" dirty="0" smtClean="0"/>
              <a:t>(</a:t>
            </a:r>
            <a:r>
              <a:rPr lang="en-US" dirty="0" smtClean="0"/>
              <a:t>podcasts; community events; website creation; video; theatrical performance) </a:t>
            </a:r>
            <a:endParaRPr lang="en-US" dirty="0"/>
          </a:p>
          <a:p>
            <a:endParaRPr lang="en-US" b="1" dirty="0"/>
          </a:p>
          <a:p>
            <a:endParaRPr lang="en-US" dirty="0"/>
          </a:p>
          <a:p>
            <a:endParaRPr lang="en-US" dirty="0" smtClean="0"/>
          </a:p>
          <a:p>
            <a:endParaRPr lang="en-US" dirty="0"/>
          </a:p>
          <a:p>
            <a:r>
              <a:rPr lang="en-US" dirty="0"/>
              <a:t>More ideas: </a:t>
            </a:r>
            <a:r>
              <a:rPr lang="en-US" dirty="0" err="1"/>
              <a:t>Stoller</a:t>
            </a:r>
            <a:r>
              <a:rPr lang="en-US" dirty="0"/>
              <a:t> &amp; </a:t>
            </a:r>
            <a:r>
              <a:rPr lang="en-US" dirty="0" smtClean="0"/>
              <a:t>Myers, 2020</a:t>
            </a:r>
            <a:endParaRPr lang="en-US" dirty="0"/>
          </a:p>
          <a:p>
            <a:endParaRPr lang="en-US" dirty="0"/>
          </a:p>
        </p:txBody>
      </p:sp>
    </p:spTree>
    <p:extLst>
      <p:ext uri="{BB962C8B-B14F-4D97-AF65-F5344CB8AC3E}">
        <p14:creationId xmlns:p14="http://schemas.microsoft.com/office/powerpoint/2010/main" val="725122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9" name="Google Shape;379;p46"/>
          <p:cNvSpPr txBox="1">
            <a:spLocks noGrp="1"/>
          </p:cNvSpPr>
          <p:nvPr>
            <p:ph type="body" idx="1"/>
          </p:nvPr>
        </p:nvSpPr>
        <p:spPr>
          <a:xfrm>
            <a:off x="4572000" y="594359"/>
            <a:ext cx="7162799" cy="5710845"/>
          </a:xfrm>
          <a:prstGeom prst="rect">
            <a:avLst/>
          </a:prstGeom>
          <a:noFill/>
          <a:ln>
            <a:noFill/>
          </a:ln>
        </p:spPr>
        <p:txBody>
          <a:bodyPr spcFirstLastPara="1" wrap="square" lIns="0" tIns="45700" rIns="0" bIns="45700" anchor="t" anchorCtr="0">
            <a:normAutofit/>
          </a:bodyPr>
          <a:lstStyle/>
          <a:p>
            <a:pPr marL="457200" lvl="0" indent="-342900" algn="l" rtl="0">
              <a:lnSpc>
                <a:spcPct val="80000"/>
              </a:lnSpc>
              <a:spcBef>
                <a:spcPts val="1200"/>
              </a:spcBef>
              <a:spcAft>
                <a:spcPts val="0"/>
              </a:spcAft>
              <a:buSzPts val="1800"/>
              <a:buFont typeface="Arial"/>
              <a:buChar char="•"/>
            </a:pPr>
            <a:r>
              <a:rPr lang="en-US" sz="3330" dirty="0"/>
              <a:t>Project based learning improves language skills and motivation for studies</a:t>
            </a:r>
            <a:endParaRPr dirty="0"/>
          </a:p>
          <a:p>
            <a:pPr marL="457200" lvl="0" indent="-342900" algn="l" rtl="0">
              <a:lnSpc>
                <a:spcPct val="80000"/>
              </a:lnSpc>
              <a:spcBef>
                <a:spcPts val="1200"/>
              </a:spcBef>
              <a:spcAft>
                <a:spcPts val="0"/>
              </a:spcAft>
              <a:buSzPts val="1800"/>
              <a:buFont typeface="Arial"/>
              <a:buChar char="•"/>
            </a:pPr>
            <a:r>
              <a:rPr lang="en-US" sz="3330" dirty="0"/>
              <a:t>Students gain new specific knowledge through the target language</a:t>
            </a:r>
            <a:endParaRPr dirty="0"/>
          </a:p>
          <a:p>
            <a:pPr marL="457200" lvl="0" indent="-342900" algn="l" rtl="0">
              <a:lnSpc>
                <a:spcPct val="80000"/>
              </a:lnSpc>
              <a:spcBef>
                <a:spcPts val="1200"/>
              </a:spcBef>
              <a:spcAft>
                <a:spcPts val="0"/>
              </a:spcAft>
              <a:buSzPts val="1800"/>
              <a:buFont typeface="Arial"/>
              <a:buChar char="•"/>
            </a:pPr>
            <a:r>
              <a:rPr lang="en-US" sz="3330" dirty="0"/>
              <a:t>They improve their research skills and communication skills</a:t>
            </a:r>
            <a:endParaRPr dirty="0"/>
          </a:p>
          <a:p>
            <a:pPr marL="457200" lvl="0" indent="-342900" algn="l" rtl="0">
              <a:lnSpc>
                <a:spcPct val="80000"/>
              </a:lnSpc>
              <a:spcBef>
                <a:spcPts val="1200"/>
              </a:spcBef>
              <a:spcAft>
                <a:spcPts val="0"/>
              </a:spcAft>
              <a:buSzPts val="1800"/>
              <a:buFont typeface="Arial"/>
              <a:buChar char="•"/>
            </a:pPr>
            <a:r>
              <a:rPr lang="en-US" sz="3330" dirty="0"/>
              <a:t>They increase their satisfaction from language learning through creation of socially meaningful product</a:t>
            </a:r>
            <a:endParaRPr dirty="0"/>
          </a:p>
          <a:p>
            <a:pPr marL="457200" lvl="0" indent="-228600" algn="l" rtl="0">
              <a:lnSpc>
                <a:spcPct val="80000"/>
              </a:lnSpc>
              <a:spcBef>
                <a:spcPts val="1200"/>
              </a:spcBef>
              <a:spcAft>
                <a:spcPts val="0"/>
              </a:spcAft>
              <a:buSzPts val="1800"/>
              <a:buNone/>
            </a:pPr>
            <a:endParaRPr sz="1850" dirty="0"/>
          </a:p>
          <a:p>
            <a:pPr marL="457200" lvl="0" indent="-228600" algn="l" rtl="0">
              <a:lnSpc>
                <a:spcPct val="80000"/>
              </a:lnSpc>
              <a:spcBef>
                <a:spcPts val="1200"/>
              </a:spcBef>
              <a:spcAft>
                <a:spcPts val="0"/>
              </a:spcAft>
              <a:buSzPts val="1800"/>
              <a:buNone/>
            </a:pPr>
            <a:endParaRPr sz="1850" dirty="0"/>
          </a:p>
        </p:txBody>
      </p:sp>
      <p:pic>
        <p:nvPicPr>
          <p:cNvPr id="381" name="Google Shape;381;p46"/>
          <p:cNvPicPr preferRelativeResize="0"/>
          <p:nvPr/>
        </p:nvPicPr>
        <p:blipFill rotWithShape="1">
          <a:blip r:embed="rId3">
            <a:alphaModFix/>
          </a:blip>
          <a:srcRect/>
          <a:stretch/>
        </p:blipFill>
        <p:spPr>
          <a:xfrm>
            <a:off x="76200" y="2238202"/>
            <a:ext cx="3962400" cy="2377440"/>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28"/>
          <p:cNvSpPr txBox="1">
            <a:spLocks noGrp="1"/>
          </p:cNvSpPr>
          <p:nvPr>
            <p:ph type="title" idx="4294967295"/>
          </p:nvPr>
        </p:nvSpPr>
        <p:spPr>
          <a:xfrm>
            <a:off x="0" y="287338"/>
            <a:ext cx="10780713" cy="56038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2800"/>
              <a:buFont typeface="Calibri"/>
              <a:buNone/>
            </a:pPr>
            <a:r>
              <a:rPr lang="en-US" sz="2800" b="1" dirty="0"/>
              <a:t>   </a:t>
            </a:r>
            <a:r>
              <a:rPr lang="en-US" sz="2800" dirty="0">
                <a:latin typeface="Calibri"/>
                <a:ea typeface="Calibri"/>
                <a:cs typeface="Calibri"/>
                <a:sym typeface="Calibri"/>
              </a:rPr>
              <a:t>Further reading about </a:t>
            </a:r>
            <a:r>
              <a:rPr lang="en-US" sz="2800" dirty="0" smtClean="0">
                <a:latin typeface="Calibri"/>
                <a:ea typeface="Calibri"/>
                <a:cs typeface="Calibri"/>
                <a:sym typeface="Calibri"/>
              </a:rPr>
              <a:t>PBLL</a:t>
            </a:r>
            <a:r>
              <a:rPr lang="en-US" sz="2800" dirty="0"/>
              <a:t>:</a:t>
            </a:r>
            <a:endParaRPr dirty="0"/>
          </a:p>
        </p:txBody>
      </p:sp>
      <p:sp>
        <p:nvSpPr>
          <p:cNvPr id="387" name="Google Shape;387;p28"/>
          <p:cNvSpPr txBox="1">
            <a:spLocks noGrp="1"/>
          </p:cNvSpPr>
          <p:nvPr>
            <p:ph type="body" idx="4294967295"/>
          </p:nvPr>
        </p:nvSpPr>
        <p:spPr>
          <a:xfrm>
            <a:off x="307571" y="922713"/>
            <a:ext cx="10274704" cy="4946275"/>
          </a:xfrm>
          <a:prstGeom prst="rect">
            <a:avLst/>
          </a:prstGeom>
          <a:noFill/>
          <a:ln>
            <a:noFill/>
          </a:ln>
        </p:spPr>
        <p:txBody>
          <a:bodyPr spcFirstLastPara="1" wrap="square" lIns="0" tIns="45700" rIns="0" bIns="45700" anchor="t" anchorCtr="0">
            <a:normAutofit fontScale="85000" lnSpcReduction="20000"/>
          </a:bodyPr>
          <a:lstStyle/>
          <a:p>
            <a:pPr marL="91440" indent="-101600">
              <a:spcBef>
                <a:spcPts val="0"/>
              </a:spcBef>
              <a:buSzPts val="1600"/>
            </a:pPr>
            <a:r>
              <a:rPr lang="en-US" dirty="0"/>
              <a:t>Beckett, </a:t>
            </a:r>
            <a:r>
              <a:rPr lang="en-US" dirty="0" err="1"/>
              <a:t>Gulbahar</a:t>
            </a:r>
            <a:r>
              <a:rPr lang="en-US" dirty="0"/>
              <a:t> H., and Tammy Slater, eds. </a:t>
            </a:r>
            <a:r>
              <a:rPr lang="en-US" i="1" dirty="0"/>
              <a:t>Global Perspectives on Project-Based Language Learning, Teaching, and Assessment: Key Approaches, Technology Tools, and Frameworks</a:t>
            </a:r>
            <a:r>
              <a:rPr lang="en-US" dirty="0"/>
              <a:t>. New York: Routledge, 2019. </a:t>
            </a:r>
          </a:p>
          <a:p>
            <a:pPr marL="91440" lvl="0" indent="-101600" algn="l" rtl="0">
              <a:lnSpc>
                <a:spcPct val="90000"/>
              </a:lnSpc>
              <a:spcBef>
                <a:spcPts val="0"/>
              </a:spcBef>
              <a:spcAft>
                <a:spcPts val="0"/>
              </a:spcAft>
              <a:buSzPts val="1600"/>
              <a:buChar char=" "/>
            </a:pPr>
            <a:endParaRPr lang="en-US" sz="1600" dirty="0"/>
          </a:p>
          <a:p>
            <a:pPr marL="91440" indent="-101600">
              <a:spcBef>
                <a:spcPts val="0"/>
              </a:spcBef>
              <a:buSzPts val="1600"/>
            </a:pPr>
            <a:r>
              <a:rPr lang="en-US" dirty="0" err="1"/>
              <a:t>Gras-Velázquez</a:t>
            </a:r>
            <a:r>
              <a:rPr lang="en-US" dirty="0"/>
              <a:t> </a:t>
            </a:r>
            <a:r>
              <a:rPr lang="en-US" dirty="0" err="1"/>
              <a:t>Adrián</a:t>
            </a:r>
            <a:r>
              <a:rPr lang="en-US" dirty="0"/>
              <a:t>, ed. </a:t>
            </a:r>
            <a:r>
              <a:rPr lang="en-US" i="1" dirty="0"/>
              <a:t>Project-Based Learning in Second Language Acquisition: Building Communities of Practice in Higher Education</a:t>
            </a:r>
            <a:r>
              <a:rPr lang="en-US" dirty="0"/>
              <a:t>. New York: Routledge, 2020. </a:t>
            </a:r>
            <a:endParaRPr lang="en-US" dirty="0" smtClean="0"/>
          </a:p>
          <a:p>
            <a:pPr marL="91440" indent="-101600">
              <a:spcBef>
                <a:spcPts val="0"/>
              </a:spcBef>
              <a:buSzPts val="1600"/>
            </a:pPr>
            <a:endParaRPr lang="en-US" dirty="0" smtClean="0"/>
          </a:p>
          <a:p>
            <a:pPr marL="91440" indent="-101600">
              <a:spcBef>
                <a:spcPts val="0"/>
              </a:spcBef>
              <a:buSzPts val="1600"/>
            </a:pPr>
            <a:r>
              <a:rPr lang="en-US" dirty="0" err="1" smtClean="0"/>
              <a:t>Stoller</a:t>
            </a:r>
            <a:r>
              <a:rPr lang="en-US" dirty="0"/>
              <a:t>, </a:t>
            </a:r>
            <a:r>
              <a:rPr lang="en-US" dirty="0" err="1"/>
              <a:t>Fredricka</a:t>
            </a:r>
            <a:r>
              <a:rPr lang="en-US" dirty="0"/>
              <a:t> L., and </a:t>
            </a:r>
            <a:r>
              <a:rPr lang="en-US" dirty="0" err="1"/>
              <a:t>CeAnn</a:t>
            </a:r>
            <a:r>
              <a:rPr lang="en-US" dirty="0"/>
              <a:t> </a:t>
            </a:r>
            <a:r>
              <a:rPr lang="en-US" dirty="0" err="1"/>
              <a:t>Chandel</a:t>
            </a:r>
            <a:r>
              <a:rPr lang="en-US" dirty="0"/>
              <a:t> Myers. “Project-Based Learning: A Five-Stage Framework to Guide Language Teachers.” In </a:t>
            </a:r>
            <a:r>
              <a:rPr lang="en-US" i="1" dirty="0"/>
              <a:t>Project-Based Learning in Second Language Acquisition: Building Communities of Practice in Higher Education</a:t>
            </a:r>
            <a:r>
              <a:rPr lang="en-US" dirty="0"/>
              <a:t>, edited by </a:t>
            </a:r>
            <a:r>
              <a:rPr lang="en-US" dirty="0" err="1"/>
              <a:t>Adrián</a:t>
            </a:r>
            <a:r>
              <a:rPr lang="en-US" dirty="0"/>
              <a:t> Gras-Velázquez, 25–47. New York: Routledge, 2020.</a:t>
            </a:r>
            <a:endParaRPr lang="en-US" dirty="0"/>
          </a:p>
          <a:p>
            <a:pPr marL="91440" lvl="0" indent="-101600" algn="l" rtl="0">
              <a:lnSpc>
                <a:spcPct val="90000"/>
              </a:lnSpc>
              <a:spcBef>
                <a:spcPts val="0"/>
              </a:spcBef>
              <a:spcAft>
                <a:spcPts val="0"/>
              </a:spcAft>
              <a:buSzPts val="1600"/>
              <a:buChar char=" "/>
            </a:pPr>
            <a:endParaRPr lang="en-US" sz="1600" dirty="0"/>
          </a:p>
          <a:p>
            <a:pPr marL="91440" lvl="0" indent="0" algn="l" rtl="0">
              <a:lnSpc>
                <a:spcPct val="90000"/>
              </a:lnSpc>
              <a:spcBef>
                <a:spcPts val="1400"/>
              </a:spcBef>
              <a:spcAft>
                <a:spcPts val="0"/>
              </a:spcAft>
              <a:buSzPts val="1600"/>
              <a:buNone/>
            </a:pPr>
            <a:endParaRPr sz="1600" dirty="0"/>
          </a:p>
          <a:p>
            <a:pPr marL="91440" lvl="0" indent="-177800" algn="l" rtl="0">
              <a:lnSpc>
                <a:spcPct val="90000"/>
              </a:lnSpc>
              <a:spcBef>
                <a:spcPts val="1400"/>
              </a:spcBef>
              <a:spcAft>
                <a:spcPts val="0"/>
              </a:spcAft>
              <a:buSzPts val="2800"/>
              <a:buChar char=" "/>
            </a:pPr>
            <a:r>
              <a:rPr lang="en-US" sz="2800" dirty="0"/>
              <a:t>PBL Institutions:</a:t>
            </a:r>
            <a:endParaRPr dirty="0"/>
          </a:p>
          <a:p>
            <a:pPr marL="0" lvl="0" indent="0" algn="l" rtl="0">
              <a:lnSpc>
                <a:spcPct val="90000"/>
              </a:lnSpc>
              <a:spcBef>
                <a:spcPts val="1400"/>
              </a:spcBef>
              <a:spcAft>
                <a:spcPts val="0"/>
              </a:spcAft>
              <a:buSzPts val="2000"/>
              <a:buNone/>
            </a:pPr>
            <a:r>
              <a:rPr lang="en-US" u="sng" dirty="0">
                <a:solidFill>
                  <a:schemeClr val="hlink"/>
                </a:solidFill>
                <a:hlinkClick r:id="rId3"/>
              </a:rPr>
              <a:t> The Buck Institute for Education</a:t>
            </a:r>
            <a:endParaRPr dirty="0"/>
          </a:p>
          <a:p>
            <a:pPr marL="0" lvl="0" indent="0" algn="l" rtl="0">
              <a:lnSpc>
                <a:spcPct val="90000"/>
              </a:lnSpc>
              <a:spcBef>
                <a:spcPts val="1400"/>
              </a:spcBef>
              <a:spcAft>
                <a:spcPts val="0"/>
              </a:spcAft>
              <a:buSzPts val="2000"/>
              <a:buNone/>
            </a:pPr>
            <a:r>
              <a:rPr lang="en-US" u="sng" dirty="0">
                <a:solidFill>
                  <a:schemeClr val="hlink"/>
                </a:solidFill>
                <a:hlinkClick r:id="rId4"/>
              </a:rPr>
              <a:t> National Foreign Language Resource Center</a:t>
            </a:r>
            <a:endParaRPr dirty="0"/>
          </a:p>
          <a:p>
            <a:pPr marL="91440" lvl="0" indent="-127000" algn="l" rtl="0">
              <a:lnSpc>
                <a:spcPct val="90000"/>
              </a:lnSpc>
              <a:spcBef>
                <a:spcPts val="1400"/>
              </a:spcBef>
              <a:spcAft>
                <a:spcPts val="0"/>
              </a:spcAft>
              <a:buSzPts val="2000"/>
              <a:buChar char=" "/>
            </a:pPr>
            <a:r>
              <a:rPr lang="en-US" dirty="0"/>
              <a:t> </a:t>
            </a:r>
            <a:endParaRPr lang="en-US" dirty="0" smtClean="0"/>
          </a:p>
          <a:p>
            <a:pPr marL="91440" lvl="0" indent="-127000" algn="l" rtl="0">
              <a:lnSpc>
                <a:spcPct val="90000"/>
              </a:lnSpc>
              <a:spcBef>
                <a:spcPts val="1400"/>
              </a:spcBef>
              <a:spcAft>
                <a:spcPts val="0"/>
              </a:spcAft>
              <a:buSzPts val="2000"/>
              <a:buChar char=" "/>
            </a:pPr>
            <a:endParaRPr lang="en-US" dirty="0"/>
          </a:p>
          <a:p>
            <a:pPr marL="91440" lvl="0" indent="-127000" algn="l" rtl="0">
              <a:lnSpc>
                <a:spcPct val="90000"/>
              </a:lnSpc>
              <a:spcBef>
                <a:spcPts val="1400"/>
              </a:spcBef>
              <a:spcAft>
                <a:spcPts val="0"/>
              </a:spcAft>
              <a:buSzPts val="2000"/>
              <a:buChar char=" "/>
            </a:pPr>
            <a:r>
              <a:rPr lang="en-US" sz="3600" b="1" dirty="0" smtClean="0">
                <a:solidFill>
                  <a:srgbClr val="C00000"/>
                </a:solidFill>
              </a:rPr>
              <a:t>Thank you!</a:t>
            </a:r>
            <a:endParaRPr sz="3600" b="1" dirty="0">
              <a:solidFill>
                <a:srgbClr val="C00000"/>
              </a:solidFill>
            </a:endParaRPr>
          </a:p>
          <a:p>
            <a:pPr marL="91440" lvl="0" indent="-127000" algn="l" rtl="0">
              <a:lnSpc>
                <a:spcPct val="90000"/>
              </a:lnSpc>
              <a:spcBef>
                <a:spcPts val="1400"/>
              </a:spcBef>
              <a:spcAft>
                <a:spcPts val="0"/>
              </a:spcAft>
              <a:buSzPts val="2000"/>
              <a:buChar char=" "/>
            </a:pPr>
            <a:r>
              <a:rPr lang="en-US" dirty="0"/>
              <a:t> </a:t>
            </a:r>
            <a:endParaRPr dirty="0"/>
          </a:p>
          <a:p>
            <a:pPr marL="91440" lvl="0" indent="0" algn="l" rtl="0">
              <a:lnSpc>
                <a:spcPct val="90000"/>
              </a:lnSpc>
              <a:spcBef>
                <a:spcPts val="1400"/>
              </a:spcBef>
              <a:spcAft>
                <a:spcPts val="0"/>
              </a:spcAft>
              <a:buSzPts val="2000"/>
              <a:buNone/>
            </a:pP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823" y="286604"/>
            <a:ext cx="10498857" cy="885374"/>
          </a:xfrm>
        </p:spPr>
        <p:txBody>
          <a:bodyPr/>
          <a:lstStyle/>
          <a:p>
            <a:r>
              <a:rPr lang="en-US" dirty="0"/>
              <a:t>Curriculum: Content Based Courses</a:t>
            </a:r>
          </a:p>
        </p:txBody>
      </p:sp>
      <p:sp>
        <p:nvSpPr>
          <p:cNvPr id="3" name="Text Placeholder 2"/>
          <p:cNvSpPr>
            <a:spLocks noGrp="1"/>
          </p:cNvSpPr>
          <p:nvPr>
            <p:ph type="body" idx="1"/>
          </p:nvPr>
        </p:nvSpPr>
        <p:spPr>
          <a:xfrm>
            <a:off x="656823" y="1751527"/>
            <a:ext cx="10498857" cy="4134118"/>
          </a:xfrm>
        </p:spPr>
        <p:txBody>
          <a:bodyPr>
            <a:normAutofit lnSpcReduction="10000"/>
          </a:bodyPr>
          <a:lstStyle/>
          <a:p>
            <a:r>
              <a:rPr lang="en-US" sz="2400" b="1" dirty="0"/>
              <a:t>Russian Political Culture</a:t>
            </a:r>
          </a:p>
          <a:p>
            <a:r>
              <a:rPr lang="en-US" sz="2400" b="1" dirty="0"/>
              <a:t>Business Russian</a:t>
            </a:r>
          </a:p>
          <a:p>
            <a:r>
              <a:rPr lang="en-US" sz="2400" b="1" dirty="0"/>
              <a:t>Russian for the Social Sciences</a:t>
            </a:r>
          </a:p>
          <a:p>
            <a:r>
              <a:rPr lang="en-US" sz="2400" b="1" dirty="0"/>
              <a:t>Contemporary Russian Culture</a:t>
            </a:r>
          </a:p>
          <a:p>
            <a:r>
              <a:rPr lang="en-US" sz="2400" b="1" dirty="0"/>
              <a:t>Russian Modernism </a:t>
            </a:r>
          </a:p>
          <a:p>
            <a:r>
              <a:rPr lang="en-US" sz="2400" b="1" dirty="0"/>
              <a:t>Contemporary Russia in Film, Literature, and Art</a:t>
            </a:r>
          </a:p>
          <a:p>
            <a:r>
              <a:rPr lang="en-US" sz="2400" b="1" dirty="0"/>
              <a:t>Russian Mass Media</a:t>
            </a:r>
          </a:p>
          <a:p>
            <a:r>
              <a:rPr lang="en-US" sz="2400" b="1" dirty="0"/>
              <a:t>Russian Through Literature </a:t>
            </a:r>
          </a:p>
          <a:p>
            <a:r>
              <a:rPr lang="en-US" sz="2400" b="1" dirty="0"/>
              <a:t> </a:t>
            </a:r>
          </a:p>
          <a:p>
            <a:endParaRPr lang="en-US" dirty="0"/>
          </a:p>
        </p:txBody>
      </p:sp>
    </p:spTree>
    <p:extLst>
      <p:ext uri="{BB962C8B-B14F-4D97-AF65-F5344CB8AC3E}">
        <p14:creationId xmlns:p14="http://schemas.microsoft.com/office/powerpoint/2010/main" val="965857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7" y="286604"/>
            <a:ext cx="10666283" cy="1078558"/>
          </a:xfrm>
        </p:spPr>
        <p:txBody>
          <a:bodyPr>
            <a:normAutofit fontScale="90000"/>
          </a:bodyPr>
          <a:lstStyle/>
          <a:p>
            <a:r>
              <a:rPr lang="en-US" dirty="0"/>
              <a:t>How to create</a:t>
            </a:r>
            <a:r>
              <a:rPr lang="ru-RU" dirty="0"/>
              <a:t> </a:t>
            </a:r>
            <a:r>
              <a:rPr lang="en-US" dirty="0"/>
              <a:t>a learner-centered classroom?</a:t>
            </a:r>
          </a:p>
        </p:txBody>
      </p:sp>
      <p:sp>
        <p:nvSpPr>
          <p:cNvPr id="3" name="Text Placeholder 2"/>
          <p:cNvSpPr>
            <a:spLocks noGrp="1"/>
          </p:cNvSpPr>
          <p:nvPr>
            <p:ph type="body" idx="1"/>
          </p:nvPr>
        </p:nvSpPr>
        <p:spPr>
          <a:xfrm>
            <a:off x="940158" y="1854558"/>
            <a:ext cx="10215522" cy="4014536"/>
          </a:xfrm>
        </p:spPr>
        <p:txBody>
          <a:bodyPr>
            <a:normAutofit/>
          </a:bodyPr>
          <a:lstStyle/>
          <a:p>
            <a:r>
              <a:rPr lang="en-US" sz="2400" b="1" dirty="0"/>
              <a:t>- content-based courses</a:t>
            </a:r>
          </a:p>
          <a:p>
            <a:r>
              <a:rPr lang="en-US" sz="2400" b="1" dirty="0"/>
              <a:t>- </a:t>
            </a:r>
            <a:r>
              <a:rPr lang="en-US" sz="2400" b="1" dirty="0" smtClean="0"/>
              <a:t>varied </a:t>
            </a:r>
            <a:r>
              <a:rPr lang="en-US" sz="2400" b="1" dirty="0"/>
              <a:t>topics</a:t>
            </a:r>
          </a:p>
          <a:p>
            <a:r>
              <a:rPr lang="en-US" sz="2400" b="1" dirty="0"/>
              <a:t>- </a:t>
            </a:r>
            <a:r>
              <a:rPr lang="en-US" sz="2400" b="1" dirty="0" smtClean="0"/>
              <a:t>student </a:t>
            </a:r>
            <a:r>
              <a:rPr lang="en-US" sz="2400" b="1" dirty="0"/>
              <a:t>voice &amp; choice </a:t>
            </a:r>
          </a:p>
          <a:p>
            <a:r>
              <a:rPr lang="en-US" sz="2400" b="1" dirty="0"/>
              <a:t>- student presentations</a:t>
            </a:r>
          </a:p>
          <a:p>
            <a:r>
              <a:rPr lang="en-US" sz="2400" b="1" dirty="0" smtClean="0"/>
              <a:t>- task-based </a:t>
            </a:r>
            <a:r>
              <a:rPr lang="en-US" sz="2400" b="1" dirty="0"/>
              <a:t>activities (mock job interview, Shark Tank) </a:t>
            </a:r>
            <a:endParaRPr lang="en-US" sz="2400" b="1" dirty="0" smtClean="0"/>
          </a:p>
          <a:p>
            <a:r>
              <a:rPr lang="en-US" sz="2400" b="1" dirty="0"/>
              <a:t>- final paper (</a:t>
            </a:r>
            <a:r>
              <a:rPr lang="ru-RU" sz="2400" b="1" dirty="0"/>
              <a:t>курсовая работа)</a:t>
            </a:r>
            <a:r>
              <a:rPr lang="en-US" sz="2400" b="1" dirty="0"/>
              <a:t> and final presentation (</a:t>
            </a:r>
            <a:r>
              <a:rPr lang="ru-RU" sz="2400" b="1" dirty="0"/>
              <a:t>защита</a:t>
            </a:r>
            <a:r>
              <a:rPr lang="ru-RU" sz="2400" b="1" dirty="0" smtClean="0"/>
              <a:t>)</a:t>
            </a:r>
            <a:endParaRPr lang="en-US" sz="2400" b="1" dirty="0" smtClean="0"/>
          </a:p>
          <a:p>
            <a:r>
              <a:rPr lang="en-US" sz="2400" b="1" dirty="0" smtClean="0"/>
              <a:t>- </a:t>
            </a:r>
            <a:r>
              <a:rPr lang="en-US" sz="2400" b="1" dirty="0"/>
              <a:t>projects (Wikipedia, </a:t>
            </a:r>
            <a:r>
              <a:rPr lang="en-US" sz="2400" b="1" dirty="0" smtClean="0"/>
              <a:t>podcasts)</a:t>
            </a:r>
            <a:endParaRPr lang="en-US" sz="2400" b="1" dirty="0"/>
          </a:p>
        </p:txBody>
      </p:sp>
    </p:spTree>
    <p:extLst>
      <p:ext uri="{BB962C8B-B14F-4D97-AF65-F5344CB8AC3E}">
        <p14:creationId xmlns:p14="http://schemas.microsoft.com/office/powerpoint/2010/main" val="391104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
          <p:cNvSpPr txBox="1">
            <a:spLocks noGrp="1"/>
          </p:cNvSpPr>
          <p:nvPr>
            <p:ph type="title"/>
          </p:nvPr>
        </p:nvSpPr>
        <p:spPr>
          <a:xfrm>
            <a:off x="473825" y="286604"/>
            <a:ext cx="10681855" cy="885492"/>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What is PBL?</a:t>
            </a:r>
            <a:endParaRPr/>
          </a:p>
        </p:txBody>
      </p:sp>
      <p:sp>
        <p:nvSpPr>
          <p:cNvPr id="122" name="Google Shape;122;p2"/>
          <p:cNvSpPr txBox="1">
            <a:spLocks noGrp="1"/>
          </p:cNvSpPr>
          <p:nvPr>
            <p:ph type="body" idx="1"/>
          </p:nvPr>
        </p:nvSpPr>
        <p:spPr>
          <a:xfrm>
            <a:off x="764771" y="1729046"/>
            <a:ext cx="10390909" cy="4140047"/>
          </a:xfrm>
          <a:prstGeom prst="rect">
            <a:avLst/>
          </a:prstGeom>
          <a:noFill/>
          <a:ln>
            <a:noFill/>
          </a:ln>
        </p:spPr>
        <p:txBody>
          <a:bodyPr spcFirstLastPara="1" wrap="square" lIns="0" tIns="45700" rIns="0" bIns="45700" anchor="t" anchorCtr="0">
            <a:normAutofit/>
          </a:bodyPr>
          <a:lstStyle/>
          <a:p>
            <a:pPr marL="91440" lvl="0" indent="-228600" algn="l" rtl="0">
              <a:lnSpc>
                <a:spcPct val="90000"/>
              </a:lnSpc>
              <a:spcBef>
                <a:spcPts val="0"/>
              </a:spcBef>
              <a:spcAft>
                <a:spcPts val="0"/>
              </a:spcAft>
              <a:buSzPts val="3600"/>
              <a:buChar char=" "/>
            </a:pPr>
            <a:r>
              <a:rPr lang="en-US" sz="3600"/>
              <a:t>“Project Based Learning is a teaching method in which students gain knowledge and skills by working for an extended period of time to investigate and respond to an authentic, engaging, and complex question, problem, or challenge” </a:t>
            </a:r>
            <a:endParaRPr/>
          </a:p>
          <a:p>
            <a:pPr marL="0" lvl="0" indent="0" algn="l" rtl="0">
              <a:lnSpc>
                <a:spcPct val="90000"/>
              </a:lnSpc>
              <a:spcBef>
                <a:spcPts val="1400"/>
              </a:spcBef>
              <a:spcAft>
                <a:spcPts val="0"/>
              </a:spcAft>
              <a:buSzPts val="2000"/>
              <a:buFont typeface="Noto Sans Symbols"/>
              <a:buNone/>
            </a:pPr>
            <a:r>
              <a:rPr lang="en-US"/>
              <a:t>http://www.bie.org/about/what_pbl</a:t>
            </a:r>
            <a:endParaRPr/>
          </a:p>
          <a:p>
            <a:pPr marL="91440" lvl="0" indent="0" algn="l" rtl="0">
              <a:lnSpc>
                <a:spcPct val="90000"/>
              </a:lnSpc>
              <a:spcBef>
                <a:spcPts val="1400"/>
              </a:spcBef>
              <a:spcAft>
                <a:spcPts val="0"/>
              </a:spcAft>
              <a:buSzPts val="2000"/>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43"/>
          <p:cNvSpPr txBox="1">
            <a:spLocks noGrp="1"/>
          </p:cNvSpPr>
          <p:nvPr>
            <p:ph type="title"/>
          </p:nvPr>
        </p:nvSpPr>
        <p:spPr>
          <a:xfrm>
            <a:off x="448887" y="269977"/>
            <a:ext cx="10208030" cy="985245"/>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1800"/>
              <a:buNone/>
            </a:pPr>
            <a:r>
              <a:rPr lang="en-US" dirty="0"/>
              <a:t>Benefits of </a:t>
            </a:r>
            <a:r>
              <a:rPr lang="en-US" dirty="0" smtClean="0"/>
              <a:t>PBLL </a:t>
            </a:r>
            <a:endParaRPr dirty="0"/>
          </a:p>
        </p:txBody>
      </p:sp>
      <p:sp>
        <p:nvSpPr>
          <p:cNvPr id="147" name="Google Shape;147;p43"/>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Autofit/>
          </a:bodyPr>
          <a:lstStyle/>
          <a:p>
            <a:pPr marL="457200" lvl="0" indent="-342900" algn="l" rtl="0">
              <a:lnSpc>
                <a:spcPct val="90000"/>
              </a:lnSpc>
              <a:spcBef>
                <a:spcPts val="1200"/>
              </a:spcBef>
              <a:spcAft>
                <a:spcPts val="0"/>
              </a:spcAft>
              <a:buSzPts val="1800"/>
              <a:buFont typeface="Noto Sans Symbols"/>
              <a:buChar char="▪"/>
            </a:pPr>
            <a:r>
              <a:rPr lang="en-US" sz="3600" dirty="0"/>
              <a:t>improving language skills and motivation for studies (Beckett &amp; Miller, 2006)</a:t>
            </a:r>
            <a:endParaRPr dirty="0"/>
          </a:p>
          <a:p>
            <a:pPr lvl="0">
              <a:buFont typeface="Noto Sans Symbols"/>
              <a:buChar char="▪"/>
            </a:pPr>
            <a:r>
              <a:rPr lang="en-US" sz="3600" dirty="0"/>
              <a:t>improving communication and problem-solving skills (Stoller and Myers, 2019)</a:t>
            </a:r>
            <a:endParaRPr dirty="0"/>
          </a:p>
          <a:p>
            <a:pPr marL="457200" lvl="0" indent="-342900" algn="l" rtl="0">
              <a:lnSpc>
                <a:spcPct val="90000"/>
              </a:lnSpc>
              <a:spcBef>
                <a:spcPts val="1200"/>
              </a:spcBef>
              <a:spcAft>
                <a:spcPts val="0"/>
              </a:spcAft>
              <a:buSzPts val="1800"/>
              <a:buFont typeface="Noto Sans Symbols"/>
              <a:buChar char="▪"/>
            </a:pPr>
            <a:r>
              <a:rPr lang="en-US" sz="3600" dirty="0"/>
              <a:t>increasing job satisfaction (Hixson, </a:t>
            </a:r>
            <a:r>
              <a:rPr lang="en-US" sz="3600" dirty="0" err="1"/>
              <a:t>Ravitz</a:t>
            </a:r>
            <a:r>
              <a:rPr lang="en-US" sz="3600" dirty="0"/>
              <a:t>, &amp; </a:t>
            </a:r>
            <a:r>
              <a:rPr lang="en-US" sz="3600" dirty="0" err="1"/>
              <a:t>Whisman</a:t>
            </a:r>
            <a:r>
              <a:rPr lang="en-US" sz="3600" dirty="0"/>
              <a:t>, 2012) </a:t>
            </a:r>
            <a:endParaRPr sz="3600" dirty="0"/>
          </a:p>
        </p:txBody>
      </p:sp>
    </p:spTree>
    <p:extLst>
      <p:ext uri="{BB962C8B-B14F-4D97-AF65-F5344CB8AC3E}">
        <p14:creationId xmlns:p14="http://schemas.microsoft.com/office/powerpoint/2010/main" val="2479831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4"/>
          <p:cNvSpPr txBox="1">
            <a:spLocks noGrp="1"/>
          </p:cNvSpPr>
          <p:nvPr>
            <p:ph type="title"/>
          </p:nvPr>
        </p:nvSpPr>
        <p:spPr>
          <a:xfrm>
            <a:off x="507076" y="286603"/>
            <a:ext cx="10648604" cy="1134873"/>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320"/>
              <a:buFont typeface="Calibri"/>
              <a:buNone/>
            </a:pPr>
            <a:r>
              <a:rPr lang="en-US" sz="3888" b="1"/>
              <a:t>Gold Standard PBL: Essential Project Design Elements</a:t>
            </a:r>
            <a:endParaRPr sz="4320"/>
          </a:p>
        </p:txBody>
      </p:sp>
      <p:sp>
        <p:nvSpPr>
          <p:cNvPr id="140" name="Google Shape;140;p4"/>
          <p:cNvSpPr txBox="1">
            <a:spLocks noGrp="1"/>
          </p:cNvSpPr>
          <p:nvPr>
            <p:ph type="body" idx="1"/>
          </p:nvPr>
        </p:nvSpPr>
        <p:spPr>
          <a:xfrm>
            <a:off x="507076" y="1802296"/>
            <a:ext cx="10648604" cy="4066798"/>
          </a:xfrm>
          <a:prstGeom prst="rect">
            <a:avLst/>
          </a:prstGeom>
          <a:noFill/>
          <a:ln>
            <a:noFill/>
          </a:ln>
        </p:spPr>
        <p:txBody>
          <a:bodyPr spcFirstLastPara="1" wrap="square" lIns="0" tIns="45700" rIns="0" bIns="45700" anchor="t" anchorCtr="0">
            <a:normAutofit/>
          </a:bodyPr>
          <a:lstStyle/>
          <a:p>
            <a:pPr marL="91440" lvl="0" indent="-187960" algn="l" rtl="0">
              <a:lnSpc>
                <a:spcPct val="70000"/>
              </a:lnSpc>
              <a:spcBef>
                <a:spcPts val="0"/>
              </a:spcBef>
              <a:spcAft>
                <a:spcPts val="0"/>
              </a:spcAft>
              <a:buSzPts val="2960"/>
              <a:buFont typeface="Noto Sans Symbols"/>
              <a:buChar char="▪"/>
            </a:pPr>
            <a:r>
              <a:rPr lang="en-US" sz="2960" dirty="0"/>
              <a:t>Challenging problem or question</a:t>
            </a:r>
            <a:endParaRPr dirty="0"/>
          </a:p>
          <a:p>
            <a:pPr marL="91440" lvl="0" indent="-187960" algn="l" rtl="0">
              <a:lnSpc>
                <a:spcPct val="70000"/>
              </a:lnSpc>
              <a:spcBef>
                <a:spcPts val="1400"/>
              </a:spcBef>
              <a:spcAft>
                <a:spcPts val="0"/>
              </a:spcAft>
              <a:buSzPts val="2960"/>
              <a:buFont typeface="Noto Sans Symbols"/>
              <a:buChar char="▪"/>
            </a:pPr>
            <a:r>
              <a:rPr lang="en-US" sz="2960" dirty="0"/>
              <a:t>Sustained inquiry</a:t>
            </a:r>
            <a:endParaRPr dirty="0"/>
          </a:p>
          <a:p>
            <a:pPr marL="91440" lvl="0" indent="-187960" algn="l" rtl="0">
              <a:lnSpc>
                <a:spcPct val="70000"/>
              </a:lnSpc>
              <a:spcBef>
                <a:spcPts val="1400"/>
              </a:spcBef>
              <a:spcAft>
                <a:spcPts val="0"/>
              </a:spcAft>
              <a:buSzPts val="2960"/>
              <a:buFont typeface="Noto Sans Symbols"/>
              <a:buChar char="▪"/>
            </a:pPr>
            <a:r>
              <a:rPr lang="en-US" sz="2960" dirty="0"/>
              <a:t>Authenticity</a:t>
            </a:r>
            <a:endParaRPr dirty="0"/>
          </a:p>
          <a:p>
            <a:pPr marL="91440" lvl="0" indent="-187960" algn="l" rtl="0">
              <a:lnSpc>
                <a:spcPct val="70000"/>
              </a:lnSpc>
              <a:spcBef>
                <a:spcPts val="1400"/>
              </a:spcBef>
              <a:spcAft>
                <a:spcPts val="0"/>
              </a:spcAft>
              <a:buSzPts val="2960"/>
              <a:buFont typeface="Noto Sans Symbols"/>
              <a:buChar char="▪"/>
            </a:pPr>
            <a:r>
              <a:rPr lang="en-US" sz="2960" dirty="0"/>
              <a:t>Students’ voice and choice</a:t>
            </a:r>
            <a:endParaRPr dirty="0"/>
          </a:p>
          <a:p>
            <a:pPr marL="91440" lvl="0" indent="-187960" algn="l" rtl="0">
              <a:lnSpc>
                <a:spcPct val="70000"/>
              </a:lnSpc>
              <a:spcBef>
                <a:spcPts val="1400"/>
              </a:spcBef>
              <a:spcAft>
                <a:spcPts val="0"/>
              </a:spcAft>
              <a:buSzPts val="2960"/>
              <a:buFont typeface="Noto Sans Symbols"/>
              <a:buChar char="▪"/>
            </a:pPr>
            <a:r>
              <a:rPr lang="en-US" sz="2960" dirty="0"/>
              <a:t>Reflection</a:t>
            </a:r>
            <a:endParaRPr dirty="0"/>
          </a:p>
          <a:p>
            <a:pPr marL="91440" lvl="0" indent="-187960" algn="l" rtl="0">
              <a:lnSpc>
                <a:spcPct val="70000"/>
              </a:lnSpc>
              <a:spcBef>
                <a:spcPts val="1400"/>
              </a:spcBef>
              <a:spcAft>
                <a:spcPts val="0"/>
              </a:spcAft>
              <a:buSzPts val="2960"/>
              <a:buFont typeface="Noto Sans Symbols"/>
              <a:buChar char="▪"/>
            </a:pPr>
            <a:r>
              <a:rPr lang="en-US" sz="2960" dirty="0"/>
              <a:t>Critique and revision</a:t>
            </a:r>
            <a:endParaRPr dirty="0"/>
          </a:p>
          <a:p>
            <a:pPr marL="91440" lvl="0" indent="-187960" algn="l" rtl="0">
              <a:lnSpc>
                <a:spcPct val="70000"/>
              </a:lnSpc>
              <a:spcBef>
                <a:spcPts val="1400"/>
              </a:spcBef>
              <a:spcAft>
                <a:spcPts val="0"/>
              </a:spcAft>
              <a:buSzPts val="2960"/>
              <a:buFont typeface="Noto Sans Symbols"/>
              <a:buChar char="▪"/>
            </a:pPr>
            <a:r>
              <a:rPr lang="en-US" sz="2960" dirty="0"/>
              <a:t>Public product</a:t>
            </a:r>
            <a:endParaRPr dirty="0"/>
          </a:p>
          <a:p>
            <a:pPr marL="0" lvl="0" indent="0" algn="l" rtl="0">
              <a:lnSpc>
                <a:spcPct val="70000"/>
              </a:lnSpc>
              <a:spcBef>
                <a:spcPts val="1400"/>
              </a:spcBef>
              <a:spcAft>
                <a:spcPts val="0"/>
              </a:spcAft>
              <a:buSzPts val="2035"/>
              <a:buNone/>
            </a:pPr>
            <a:r>
              <a:rPr lang="en-US" sz="2035" dirty="0"/>
              <a:t>http://www.bie.org/about/what_pbl</a:t>
            </a:r>
            <a:endParaRPr dirty="0"/>
          </a:p>
          <a:p>
            <a:pPr marL="91440" lvl="0" indent="0" algn="l" rtl="0">
              <a:lnSpc>
                <a:spcPct val="70000"/>
              </a:lnSpc>
              <a:spcBef>
                <a:spcPts val="1400"/>
              </a:spcBef>
              <a:spcAft>
                <a:spcPts val="0"/>
              </a:spcAft>
              <a:buSzPts val="1850"/>
              <a:buNone/>
            </a:pPr>
            <a:endParaRPr sz="1850" dirty="0"/>
          </a:p>
        </p:txBody>
      </p:sp>
      <p:pic>
        <p:nvPicPr>
          <p:cNvPr id="141" name="Google Shape;141;p4"/>
          <p:cNvPicPr preferRelativeResize="0"/>
          <p:nvPr/>
        </p:nvPicPr>
        <p:blipFill rotWithShape="1">
          <a:blip r:embed="rId3">
            <a:alphaModFix/>
          </a:blip>
          <a:srcRect/>
          <a:stretch/>
        </p:blipFill>
        <p:spPr>
          <a:xfrm>
            <a:off x="6583680" y="2503937"/>
            <a:ext cx="4572000" cy="2286000"/>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1"/>
        <p:cNvGrpSpPr/>
        <p:nvPr/>
      </p:nvGrpSpPr>
      <p:grpSpPr>
        <a:xfrm>
          <a:off x="0" y="0"/>
          <a:ext cx="0" cy="0"/>
          <a:chOff x="0" y="0"/>
          <a:chExt cx="0" cy="0"/>
        </a:xfrm>
      </p:grpSpPr>
      <p:sp>
        <p:nvSpPr>
          <p:cNvPr id="152" name="Google Shape;152;p5"/>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3" name="Google Shape;153;p5"/>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154" name="Google Shape;154;p5"/>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155" name="Google Shape;155;p5" descr="A close up of a sign&#10;&#10;Description automatically generated"/>
          <p:cNvPicPr preferRelativeResize="0">
            <a:picLocks noGrp="1"/>
          </p:cNvPicPr>
          <p:nvPr>
            <p:ph type="body" idx="1"/>
          </p:nvPr>
        </p:nvPicPr>
        <p:blipFill rotWithShape="1">
          <a:blip r:embed="rId3">
            <a:alphaModFix/>
          </a:blip>
          <a:srcRect t="19287" b="9043"/>
          <a:stretch/>
        </p:blipFill>
        <p:spPr>
          <a:xfrm>
            <a:off x="-32" y="10"/>
            <a:ext cx="12192030" cy="4914890"/>
          </a:xfrm>
          <a:prstGeom prst="rect">
            <a:avLst/>
          </a:prstGeom>
          <a:noFill/>
          <a:ln>
            <a:noFill/>
          </a:ln>
        </p:spPr>
      </p:pic>
      <p:sp>
        <p:nvSpPr>
          <p:cNvPr id="156" name="Google Shape;156;p5"/>
          <p:cNvSpPr/>
          <p:nvPr/>
        </p:nvSpPr>
        <p:spPr>
          <a:xfrm>
            <a:off x="1507" y="4953000"/>
            <a:ext cx="12188952" cy="1905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7" name="Google Shape;157;p5"/>
          <p:cNvSpPr txBox="1">
            <a:spLocks noGrp="1"/>
          </p:cNvSpPr>
          <p:nvPr>
            <p:ph type="title"/>
          </p:nvPr>
        </p:nvSpPr>
        <p:spPr>
          <a:xfrm>
            <a:off x="1065197" y="5120640"/>
            <a:ext cx="10058400" cy="8229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3600"/>
              <a:buFont typeface="Calibri"/>
              <a:buNone/>
            </a:pPr>
            <a:r>
              <a:rPr lang="en-US" sz="3600" dirty="0">
                <a:solidFill>
                  <a:srgbClr val="FFFFFF"/>
                </a:solidFill>
              </a:rPr>
              <a:t>Thank you, </a:t>
            </a:r>
            <a:r>
              <a:rPr lang="en-US" sz="3600" dirty="0" err="1">
                <a:solidFill>
                  <a:srgbClr val="FFFFFF"/>
                </a:solidFill>
              </a:rPr>
              <a:t>Veronika</a:t>
            </a:r>
            <a:r>
              <a:rPr lang="en-US" sz="3600" dirty="0">
                <a:solidFill>
                  <a:srgbClr val="FFFFFF"/>
                </a:solidFill>
              </a:rPr>
              <a:t> Trotter!</a:t>
            </a:r>
            <a:endParaRPr sz="3600" dirty="0">
              <a:solidFill>
                <a:srgbClr val="FFFFFF"/>
              </a:solidFill>
            </a:endParaRPr>
          </a:p>
        </p:txBody>
      </p:sp>
      <p:sp>
        <p:nvSpPr>
          <p:cNvPr id="158" name="Google Shape;158;p5"/>
          <p:cNvSpPr/>
          <p:nvPr/>
        </p:nvSpPr>
        <p:spPr>
          <a:xfrm>
            <a:off x="1507" y="4906176"/>
            <a:ext cx="12188952" cy="6400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g6e504a4a93_0_2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SzPts val="1800"/>
              <a:buNone/>
            </a:pPr>
            <a:r>
              <a:rPr lang="en-US" dirty="0"/>
              <a:t>Why Wikipedia? </a:t>
            </a:r>
            <a:br>
              <a:rPr lang="en-US" dirty="0"/>
            </a:br>
            <a:r>
              <a:rPr lang="en-US" dirty="0"/>
              <a:t>advantages and disadvantages</a:t>
            </a:r>
            <a:endParaRPr dirty="0"/>
          </a:p>
        </p:txBody>
      </p:sp>
      <p:sp>
        <p:nvSpPr>
          <p:cNvPr id="207" name="Google Shape;207;g6e504a4a93_0_20"/>
          <p:cNvSpPr txBox="1">
            <a:spLocks noGrp="1"/>
          </p:cNvSpPr>
          <p:nvPr>
            <p:ph type="body" idx="1"/>
          </p:nvPr>
        </p:nvSpPr>
        <p:spPr>
          <a:xfrm>
            <a:off x="1097278" y="1845734"/>
            <a:ext cx="4937760" cy="4023360"/>
          </a:xfrm>
          <a:prstGeom prst="rect">
            <a:avLst/>
          </a:prstGeom>
          <a:noFill/>
          <a:ln>
            <a:noFill/>
          </a:ln>
        </p:spPr>
        <p:txBody>
          <a:bodyPr spcFirstLastPara="1" wrap="square" lIns="0" tIns="45700" rIns="0" bIns="45700" anchor="t" anchorCtr="0">
            <a:normAutofit/>
          </a:bodyPr>
          <a:lstStyle/>
          <a:p>
            <a:pPr marL="457200" lvl="0" indent="-342900" algn="l" rtl="0">
              <a:lnSpc>
                <a:spcPct val="90000"/>
              </a:lnSpc>
              <a:spcBef>
                <a:spcPts val="1200"/>
              </a:spcBef>
              <a:spcAft>
                <a:spcPts val="0"/>
              </a:spcAft>
              <a:buSzPts val="1800"/>
              <a:buFont typeface="Arial"/>
              <a:buChar char="•"/>
            </a:pPr>
            <a:r>
              <a:rPr lang="en-US" sz="2800" dirty="0"/>
              <a:t>Largest source of information</a:t>
            </a:r>
            <a:endParaRPr dirty="0"/>
          </a:p>
          <a:p>
            <a:pPr marL="457200" lvl="0" indent="-342900" algn="l" rtl="0">
              <a:lnSpc>
                <a:spcPct val="90000"/>
              </a:lnSpc>
              <a:spcBef>
                <a:spcPts val="1200"/>
              </a:spcBef>
              <a:spcAft>
                <a:spcPts val="0"/>
              </a:spcAft>
              <a:buSzPts val="1800"/>
              <a:buFont typeface="Arial"/>
              <a:buChar char="•"/>
            </a:pPr>
            <a:r>
              <a:rPr lang="en-US" sz="2800" dirty="0"/>
              <a:t>Free</a:t>
            </a:r>
            <a:endParaRPr dirty="0"/>
          </a:p>
          <a:p>
            <a:pPr marL="457200" lvl="0" indent="-342900" algn="l" rtl="0">
              <a:lnSpc>
                <a:spcPct val="90000"/>
              </a:lnSpc>
              <a:spcBef>
                <a:spcPts val="1200"/>
              </a:spcBef>
              <a:spcAft>
                <a:spcPts val="0"/>
              </a:spcAft>
              <a:buSzPts val="1800"/>
              <a:buFont typeface="Arial"/>
              <a:buChar char="•"/>
            </a:pPr>
            <a:r>
              <a:rPr lang="en-US" sz="2800" dirty="0"/>
              <a:t>Constantly updated</a:t>
            </a:r>
            <a:endParaRPr dirty="0"/>
          </a:p>
          <a:p>
            <a:pPr marL="457200" lvl="0" indent="-342900" algn="l" rtl="0">
              <a:lnSpc>
                <a:spcPct val="90000"/>
              </a:lnSpc>
              <a:spcBef>
                <a:spcPts val="1200"/>
              </a:spcBef>
              <a:spcAft>
                <a:spcPts val="0"/>
              </a:spcAft>
              <a:buSzPts val="1800"/>
              <a:buFont typeface="Arial"/>
              <a:buChar char="•"/>
            </a:pPr>
            <a:r>
              <a:rPr lang="en-US" sz="2800" dirty="0"/>
              <a:t>Anybody can edit it</a:t>
            </a:r>
            <a:endParaRPr dirty="0"/>
          </a:p>
        </p:txBody>
      </p:sp>
      <p:sp>
        <p:nvSpPr>
          <p:cNvPr id="208" name="Google Shape;208;g6e504a4a93_0_20"/>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p>
            <a:pPr marL="457200" lvl="0" indent="-342900" algn="l" rtl="0">
              <a:lnSpc>
                <a:spcPct val="90000"/>
              </a:lnSpc>
              <a:spcBef>
                <a:spcPts val="1200"/>
              </a:spcBef>
              <a:spcAft>
                <a:spcPts val="0"/>
              </a:spcAft>
              <a:buSzPts val="1800"/>
              <a:buFont typeface="Arial"/>
              <a:buChar char="•"/>
            </a:pPr>
            <a:r>
              <a:rPr lang="en-US" sz="2800"/>
              <a:t>Anybody can edit it</a:t>
            </a:r>
            <a:endParaRPr/>
          </a:p>
          <a:p>
            <a:pPr marL="457200" lvl="0" indent="-342900" algn="l" rtl="0">
              <a:lnSpc>
                <a:spcPct val="90000"/>
              </a:lnSpc>
              <a:spcBef>
                <a:spcPts val="1200"/>
              </a:spcBef>
              <a:spcAft>
                <a:spcPts val="0"/>
              </a:spcAft>
              <a:buSzPts val="1800"/>
              <a:buFont typeface="Arial"/>
              <a:buChar char="•"/>
            </a:pPr>
            <a:r>
              <a:rPr lang="en-US" sz="2800"/>
              <a:t>Not scholarly</a:t>
            </a:r>
            <a:endParaRPr/>
          </a:p>
          <a:p>
            <a:pPr marL="457200" lvl="0" indent="-342900" algn="l" rtl="0">
              <a:lnSpc>
                <a:spcPct val="90000"/>
              </a:lnSpc>
              <a:spcBef>
                <a:spcPts val="1200"/>
              </a:spcBef>
              <a:spcAft>
                <a:spcPts val="0"/>
              </a:spcAft>
              <a:buSzPts val="1800"/>
              <a:buFont typeface="Arial"/>
              <a:buChar char="•"/>
            </a:pPr>
            <a:r>
              <a:rPr lang="en-US" sz="2800"/>
              <a:t>Quality of the articles vary significantly</a:t>
            </a:r>
            <a:endParaRPr/>
          </a:p>
          <a:p>
            <a:pPr marL="457200" lvl="0" indent="-342900" algn="l" rtl="0">
              <a:lnSpc>
                <a:spcPct val="90000"/>
              </a:lnSpc>
              <a:spcBef>
                <a:spcPts val="1200"/>
              </a:spcBef>
              <a:spcAft>
                <a:spcPts val="0"/>
              </a:spcAft>
              <a:buSzPts val="1800"/>
              <a:buFont typeface="Arial"/>
              <a:buChar char="•"/>
            </a:pPr>
            <a:r>
              <a:rPr lang="en-US" sz="2800"/>
              <a:t>Information is not always verified </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14"/>
          <p:cNvSpPr txBox="1">
            <a:spLocks noGrp="1"/>
          </p:cNvSpPr>
          <p:nvPr>
            <p:ph type="title"/>
          </p:nvPr>
        </p:nvSpPr>
        <p:spPr>
          <a:xfrm>
            <a:off x="1097280" y="608505"/>
            <a:ext cx="10598727" cy="760801"/>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dirty="0"/>
              <a:t>Project stages</a:t>
            </a:r>
            <a:endParaRPr dirty="0"/>
          </a:p>
        </p:txBody>
      </p:sp>
      <p:sp>
        <p:nvSpPr>
          <p:cNvPr id="244" name="Google Shape;244;p14"/>
          <p:cNvSpPr txBox="1">
            <a:spLocks noGrp="1"/>
          </p:cNvSpPr>
          <p:nvPr>
            <p:ph type="body" idx="1"/>
          </p:nvPr>
        </p:nvSpPr>
        <p:spPr>
          <a:xfrm>
            <a:off x="708338" y="2034861"/>
            <a:ext cx="10447343" cy="3834231"/>
          </a:xfrm>
          <a:prstGeom prst="rect">
            <a:avLst/>
          </a:prstGeom>
          <a:noFill/>
          <a:ln>
            <a:noFill/>
          </a:ln>
        </p:spPr>
        <p:txBody>
          <a:bodyPr spcFirstLastPara="1" wrap="square" lIns="0" tIns="45700" rIns="0" bIns="45700" anchor="t" anchorCtr="0">
            <a:normAutofit fontScale="85000" lnSpcReduction="20000"/>
          </a:bodyPr>
          <a:lstStyle/>
          <a:p>
            <a:pPr marL="91440" lvl="0" indent="-211455" algn="l" rtl="0">
              <a:lnSpc>
                <a:spcPct val="90000"/>
              </a:lnSpc>
              <a:spcBef>
                <a:spcPts val="0"/>
              </a:spcBef>
              <a:spcAft>
                <a:spcPts val="0"/>
              </a:spcAft>
              <a:buSzPts val="3330"/>
              <a:buFont typeface="Noto Sans Symbols"/>
              <a:buChar char="▪"/>
            </a:pPr>
            <a:r>
              <a:rPr lang="en-US" b="1" dirty="0"/>
              <a:t>List of sources and outline (10 points)</a:t>
            </a:r>
            <a:endParaRPr b="1" dirty="0"/>
          </a:p>
          <a:p>
            <a:pPr marL="91440" lvl="0" indent="-211455" algn="l" rtl="0">
              <a:lnSpc>
                <a:spcPct val="90000"/>
              </a:lnSpc>
              <a:spcBef>
                <a:spcPts val="1400"/>
              </a:spcBef>
              <a:spcAft>
                <a:spcPts val="0"/>
              </a:spcAft>
              <a:buSzPts val="3330"/>
              <a:buFont typeface="Noto Sans Symbols"/>
              <a:buChar char="▪"/>
            </a:pPr>
            <a:r>
              <a:rPr lang="en-US" b="1" dirty="0"/>
              <a:t>1st draft (25 points)</a:t>
            </a:r>
            <a:endParaRPr b="1" dirty="0"/>
          </a:p>
          <a:p>
            <a:pPr marL="91440" lvl="0" indent="-211455" algn="l" rtl="0">
              <a:lnSpc>
                <a:spcPct val="90000"/>
              </a:lnSpc>
              <a:spcBef>
                <a:spcPts val="1400"/>
              </a:spcBef>
              <a:spcAft>
                <a:spcPts val="0"/>
              </a:spcAft>
              <a:buSzPts val="3330"/>
              <a:buFont typeface="Noto Sans Symbols"/>
              <a:buChar char="▪"/>
            </a:pPr>
            <a:r>
              <a:rPr lang="en-US" b="1" dirty="0"/>
              <a:t>First Draft Peer Review (5 points)</a:t>
            </a:r>
            <a:endParaRPr b="1" dirty="0"/>
          </a:p>
          <a:p>
            <a:pPr marL="91440" lvl="0" indent="-211455" algn="l" rtl="0">
              <a:lnSpc>
                <a:spcPct val="90000"/>
              </a:lnSpc>
              <a:spcBef>
                <a:spcPts val="1400"/>
              </a:spcBef>
              <a:spcAft>
                <a:spcPts val="0"/>
              </a:spcAft>
              <a:buSzPts val="3330"/>
              <a:buFont typeface="Noto Sans Symbols"/>
              <a:buChar char="▪"/>
            </a:pPr>
            <a:r>
              <a:rPr lang="en-US" b="1" dirty="0"/>
              <a:t>Final version of the article (20 points)</a:t>
            </a:r>
            <a:endParaRPr b="1" dirty="0"/>
          </a:p>
          <a:p>
            <a:pPr marL="91440" lvl="0" indent="-211455" algn="l" rtl="0">
              <a:lnSpc>
                <a:spcPct val="90000"/>
              </a:lnSpc>
              <a:spcBef>
                <a:spcPts val="1400"/>
              </a:spcBef>
              <a:spcAft>
                <a:spcPts val="0"/>
              </a:spcAft>
              <a:buSzPts val="3330"/>
              <a:buFont typeface="Noto Sans Symbols"/>
              <a:buChar char="▪"/>
            </a:pPr>
            <a:r>
              <a:rPr lang="en-US" b="1" dirty="0"/>
              <a:t>Uploading/creating the page on Wikipedia (10 points)</a:t>
            </a:r>
            <a:endParaRPr b="1" dirty="0"/>
          </a:p>
          <a:p>
            <a:pPr marL="91440" lvl="0" indent="-211455" algn="l" rtl="0">
              <a:lnSpc>
                <a:spcPct val="90000"/>
              </a:lnSpc>
              <a:spcBef>
                <a:spcPts val="1400"/>
              </a:spcBef>
              <a:spcAft>
                <a:spcPts val="0"/>
              </a:spcAft>
              <a:buSzPts val="3330"/>
              <a:buFont typeface="Noto Sans Symbols"/>
              <a:buChar char="▪"/>
            </a:pPr>
            <a:r>
              <a:rPr lang="en-US" b="1" dirty="0"/>
              <a:t>Mini-conference: final oral presentation (30 points)</a:t>
            </a:r>
            <a:endParaRPr b="1" dirty="0"/>
          </a:p>
          <a:p>
            <a:pPr marL="91440" lvl="0" indent="0" algn="l" rtl="0">
              <a:lnSpc>
                <a:spcPct val="90000"/>
              </a:lnSpc>
              <a:spcBef>
                <a:spcPts val="1400"/>
              </a:spcBef>
              <a:spcAft>
                <a:spcPts val="0"/>
              </a:spcAft>
              <a:buSzPts val="1850"/>
              <a:buNone/>
            </a:pPr>
            <a:endParaRPr lang="en-US" sz="1850" dirty="0" smtClean="0"/>
          </a:p>
          <a:p>
            <a:pPr marL="91440" lvl="0" indent="0" algn="l" rtl="0">
              <a:lnSpc>
                <a:spcPct val="90000"/>
              </a:lnSpc>
              <a:spcBef>
                <a:spcPts val="1400"/>
              </a:spcBef>
              <a:spcAft>
                <a:spcPts val="0"/>
              </a:spcAft>
              <a:buSzPts val="1850"/>
              <a:buNone/>
            </a:pPr>
            <a:r>
              <a:rPr lang="en-US" sz="3300" b="1" dirty="0" smtClean="0"/>
              <a:t>Final product: 19 Wikipedia pages </a:t>
            </a:r>
          </a:p>
          <a:p>
            <a:pPr marL="91440" indent="0">
              <a:spcBef>
                <a:spcPts val="1400"/>
              </a:spcBef>
              <a:buSzPts val="1850"/>
              <a:buNone/>
            </a:pPr>
            <a:r>
              <a:rPr lang="ru-RU" u="sng" dirty="0" err="1">
                <a:solidFill>
                  <a:schemeClr val="hlink"/>
                </a:solidFill>
                <a:hlinkClick r:id="rId3"/>
              </a:rPr>
              <a:t>О́ливер</a:t>
            </a:r>
            <a:r>
              <a:rPr lang="ru-RU" u="sng" dirty="0">
                <a:solidFill>
                  <a:schemeClr val="hlink"/>
                </a:solidFill>
                <a:hlinkClick r:id="rId3"/>
              </a:rPr>
              <a:t> Джон </a:t>
            </a:r>
            <a:r>
              <a:rPr lang="ru-RU" u="sng" dirty="0" err="1" smtClean="0">
                <a:solidFill>
                  <a:schemeClr val="hlink"/>
                </a:solidFill>
                <a:hlinkClick r:id="rId3"/>
              </a:rPr>
              <a:t>Го́лден</a:t>
            </a:r>
            <a:endParaRPr lang="en-US" u="sng" dirty="0" smtClean="0">
              <a:solidFill>
                <a:schemeClr val="hlink"/>
              </a:solidFill>
            </a:endParaRPr>
          </a:p>
          <a:p>
            <a:pPr marL="91440" indent="0">
              <a:spcBef>
                <a:spcPts val="1400"/>
              </a:spcBef>
              <a:buSzPts val="1850"/>
              <a:buNone/>
            </a:pPr>
            <a:r>
              <a:rPr lang="ru-RU" u="sng" dirty="0" smtClean="0">
                <a:solidFill>
                  <a:schemeClr val="hlink"/>
                </a:solidFill>
                <a:hlinkClick r:id="rId4"/>
              </a:rPr>
              <a:t>Гарри </a:t>
            </a:r>
            <a:r>
              <a:rPr lang="ru-RU" u="sng" dirty="0" err="1" smtClean="0">
                <a:solidFill>
                  <a:schemeClr val="hlink"/>
                </a:solidFill>
                <a:hlinkClick r:id="rId4"/>
              </a:rPr>
              <a:t>Хейвуд</a:t>
            </a:r>
            <a:endParaRPr lang="ru-RU" u="sng" dirty="0" smtClean="0">
              <a:solidFill>
                <a:schemeClr val="hlink"/>
              </a:solidFill>
            </a:endParaRPr>
          </a:p>
          <a:p>
            <a:pPr marL="91440" indent="0">
              <a:spcBef>
                <a:spcPts val="1400"/>
              </a:spcBef>
              <a:buSzPts val="1850"/>
              <a:buNone/>
            </a:pPr>
            <a:endParaRPr lang="en-US" u="sng" dirty="0" smtClean="0">
              <a:solidFill>
                <a:schemeClr val="hlink"/>
              </a:solidFill>
            </a:endParaRPr>
          </a:p>
          <a:p>
            <a:pPr marL="91440" indent="0">
              <a:spcBef>
                <a:spcPts val="1400"/>
              </a:spcBef>
              <a:buSzPts val="1850"/>
              <a:buNone/>
            </a:pP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1241</TotalTime>
  <Words>763</Words>
  <Application>Microsoft Office PowerPoint</Application>
  <PresentationFormat>Widescreen</PresentationFormat>
  <Paragraphs>103</Paragraphs>
  <Slides>13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Noto Sans Symbols</vt:lpstr>
      <vt:lpstr>Retrospect</vt:lpstr>
      <vt:lpstr>PowerPoint Presentation</vt:lpstr>
      <vt:lpstr>Curriculum: Content Based Courses</vt:lpstr>
      <vt:lpstr>How to create a learner-centered classroom?</vt:lpstr>
      <vt:lpstr>What is PBL?</vt:lpstr>
      <vt:lpstr>Benefits of PBLL </vt:lpstr>
      <vt:lpstr>Gold Standard PBL: Essential Project Design Elements</vt:lpstr>
      <vt:lpstr>Thank you, Veronika Trotter!</vt:lpstr>
      <vt:lpstr>Why Wikipedia?  advantages and disadvantages</vt:lpstr>
      <vt:lpstr>Project stages</vt:lpstr>
      <vt:lpstr>Students’ testimonials</vt:lpstr>
      <vt:lpstr>What projects can you do in your class?</vt:lpstr>
      <vt:lpstr>PowerPoint Presentation</vt:lpstr>
      <vt:lpstr>   Further reading about PBLL: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Trotter, Veronika</dc:creator>
  <cp:lastModifiedBy>Melnyk, Svitlana</cp:lastModifiedBy>
  <cp:revision>70</cp:revision>
  <dcterms:created xsi:type="dcterms:W3CDTF">2019-05-21T00:16:21Z</dcterms:created>
  <dcterms:modified xsi:type="dcterms:W3CDTF">2021-04-19T22:21:35Z</dcterms:modified>
</cp:coreProperties>
</file>