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3" r:id="rId2"/>
    <p:sldId id="271" r:id="rId3"/>
    <p:sldId id="257" r:id="rId4"/>
    <p:sldId id="268" r:id="rId5"/>
    <p:sldId id="270" r:id="rId6"/>
    <p:sldId id="262" r:id="rId7"/>
    <p:sldId id="274" r:id="rId8"/>
    <p:sldId id="277" r:id="rId9"/>
    <p:sldId id="279" r:id="rId10"/>
    <p:sldId id="260" r:id="rId11"/>
    <p:sldId id="269" r:id="rId12"/>
    <p:sldId id="278" r:id="rId13"/>
    <p:sldId id="265" r:id="rId14"/>
    <p:sldId id="266" r:id="rId15"/>
    <p:sldId id="258" r:id="rId16"/>
    <p:sldId id="261" r:id="rId17"/>
    <p:sldId id="282"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8"/>
    <p:restoredTop sz="94853"/>
  </p:normalViewPr>
  <p:slideViewPr>
    <p:cSldViewPr snapToGrid="0" snapToObjects="1">
      <p:cViewPr varScale="1">
        <p:scale>
          <a:sx n="83" d="100"/>
          <a:sy n="83" d="100"/>
        </p:scale>
        <p:origin x="111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E39815-2798-4F42-8E2D-725D843E320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4E305AD-EDC9-4A7C-98FD-7A850435E822}">
      <dgm:prSet custT="1"/>
      <dgm:spPr/>
      <dgm:t>
        <a:bodyPr/>
        <a:lstStyle/>
        <a:p>
          <a:pPr algn="l"/>
          <a:r>
            <a:rPr lang="en-US" sz="2300" dirty="0"/>
            <a:t>What is place does the grammar take in your teaching?</a:t>
          </a:r>
          <a:r>
            <a:rPr lang="ru-RU" sz="2300" dirty="0"/>
            <a:t> </a:t>
          </a:r>
          <a:r>
            <a:rPr lang="en-US" sz="2300" dirty="0"/>
            <a:t>How do you define grammar for your teaching practices? </a:t>
          </a:r>
        </a:p>
      </dgm:t>
    </dgm:pt>
    <dgm:pt modelId="{F534614E-255D-4BCC-A682-449FA7A13EA9}" type="parTrans" cxnId="{4F65B830-DAAB-47E1-A946-CD7DDADADBA1}">
      <dgm:prSet/>
      <dgm:spPr/>
      <dgm:t>
        <a:bodyPr/>
        <a:lstStyle/>
        <a:p>
          <a:endParaRPr lang="en-US"/>
        </a:p>
      </dgm:t>
    </dgm:pt>
    <dgm:pt modelId="{D46F83C7-64B6-4570-8E9C-7EEAB6EF4B73}" type="sibTrans" cxnId="{4F65B830-DAAB-47E1-A946-CD7DDADADBA1}">
      <dgm:prSet/>
      <dgm:spPr/>
      <dgm:t>
        <a:bodyPr/>
        <a:lstStyle/>
        <a:p>
          <a:endParaRPr lang="en-US"/>
        </a:p>
      </dgm:t>
    </dgm:pt>
    <dgm:pt modelId="{909366EB-4ABB-4D47-A0C8-62AC6F7ABD55}">
      <dgm:prSet custT="1"/>
      <dgm:spPr/>
      <dgm:t>
        <a:bodyPr/>
        <a:lstStyle/>
        <a:p>
          <a:pPr algn="l"/>
          <a:r>
            <a:rPr lang="en-US" sz="2000" dirty="0"/>
            <a:t>On what types of texts (genres) do you work with students? In what genres do you ask students to write? Are you familiar with the notion of “gender pedagogy”? Is it used in your teaching (e.g., in some lessons of your courses)?</a:t>
          </a:r>
        </a:p>
      </dgm:t>
    </dgm:pt>
    <dgm:pt modelId="{FE52ED06-E03F-4BA6-8F75-5F9E14F102F6}" type="parTrans" cxnId="{584C3B81-5F3F-45B9-995C-073AEDE64A11}">
      <dgm:prSet/>
      <dgm:spPr/>
      <dgm:t>
        <a:bodyPr/>
        <a:lstStyle/>
        <a:p>
          <a:endParaRPr lang="en-US"/>
        </a:p>
      </dgm:t>
    </dgm:pt>
    <dgm:pt modelId="{32E424C8-016F-4CF5-B4E1-CA2F0E4ECDCC}" type="sibTrans" cxnId="{584C3B81-5F3F-45B9-995C-073AEDE64A11}">
      <dgm:prSet/>
      <dgm:spPr/>
      <dgm:t>
        <a:bodyPr/>
        <a:lstStyle/>
        <a:p>
          <a:endParaRPr lang="en-US"/>
        </a:p>
      </dgm:t>
    </dgm:pt>
    <dgm:pt modelId="{60816379-E565-884A-819D-C4B4577E3656}">
      <dgm:prSet custT="1"/>
      <dgm:spPr>
        <a:solidFill>
          <a:schemeClr val="accent6">
            <a:lumMod val="75000"/>
          </a:schemeClr>
        </a:solidFill>
      </dgm:spPr>
      <dgm:t>
        <a:bodyPr/>
        <a:lstStyle/>
        <a:p>
          <a:pPr algn="l"/>
          <a:r>
            <a:rPr lang="en-US" sz="2200" dirty="0"/>
            <a:t>What does ‘writing’ as a teaching component mean for you? How do you define writing? How do you understand the phrase “writing is a social activity”?</a:t>
          </a:r>
        </a:p>
      </dgm:t>
    </dgm:pt>
    <dgm:pt modelId="{CA7269B4-2678-224F-9BDF-370C25CA6FF9}" type="parTrans" cxnId="{03220F8A-37DB-B54B-B2AA-1D2FE15FFBB8}">
      <dgm:prSet/>
      <dgm:spPr/>
      <dgm:t>
        <a:bodyPr/>
        <a:lstStyle/>
        <a:p>
          <a:endParaRPr lang="en-US"/>
        </a:p>
      </dgm:t>
    </dgm:pt>
    <dgm:pt modelId="{CC4A66D6-84D3-464C-B28A-F9058EE8EB03}" type="sibTrans" cxnId="{03220F8A-37DB-B54B-B2AA-1D2FE15FFBB8}">
      <dgm:prSet/>
      <dgm:spPr/>
      <dgm:t>
        <a:bodyPr/>
        <a:lstStyle/>
        <a:p>
          <a:endParaRPr lang="en-US"/>
        </a:p>
      </dgm:t>
    </dgm:pt>
    <dgm:pt modelId="{BF4CF7D3-3F54-4685-A1C0-8DD539F0F850}">
      <dgm:prSet custT="1"/>
      <dgm:spPr/>
      <dgm:t>
        <a:bodyPr/>
        <a:lstStyle/>
        <a:p>
          <a:pPr algn="l"/>
          <a:r>
            <a:rPr lang="en-US" sz="1800" dirty="0"/>
            <a:t>When you select a text (texts) for teaching how often you do think about its form (genre)? Do you organize the texts around themes or around genres? </a:t>
          </a:r>
        </a:p>
        <a:p>
          <a:pPr algn="l"/>
          <a:r>
            <a:rPr lang="en-US" sz="1800" dirty="0"/>
            <a:t>a) Course focuses on general topics such as </a:t>
          </a:r>
          <a:r>
            <a:rPr lang="en-US" sz="1800" i="1" dirty="0"/>
            <a:t>Work, Health, Crime</a:t>
          </a:r>
          <a:r>
            <a:rPr lang="en-US" sz="1800" i="0" dirty="0"/>
            <a:t> can include genres of reports, </a:t>
          </a:r>
          <a:r>
            <a:rPr lang="en-US" sz="1800" dirty="0"/>
            <a:t>official documents, personal narrative writing. </a:t>
          </a:r>
        </a:p>
        <a:p>
          <a:pPr algn="l"/>
          <a:r>
            <a:rPr lang="en-US" sz="1800" dirty="0"/>
            <a:t>b) Course is built around a particular genre(s) (e.g., announcements, job application cover letter and argumentative essay.) </a:t>
          </a:r>
        </a:p>
      </dgm:t>
    </dgm:pt>
    <dgm:pt modelId="{CD2EA553-4CE8-404A-9FAE-1C5C180C52F4}" type="sibTrans" cxnId="{AE475AC4-157F-4F95-B15C-5A87EF53966D}">
      <dgm:prSet/>
      <dgm:spPr/>
      <dgm:t>
        <a:bodyPr/>
        <a:lstStyle/>
        <a:p>
          <a:endParaRPr lang="en-US"/>
        </a:p>
      </dgm:t>
    </dgm:pt>
    <dgm:pt modelId="{5FE98156-9E25-4151-BF2C-BE7F903C4F92}" type="parTrans" cxnId="{AE475AC4-157F-4F95-B15C-5A87EF53966D}">
      <dgm:prSet/>
      <dgm:spPr/>
      <dgm:t>
        <a:bodyPr/>
        <a:lstStyle/>
        <a:p>
          <a:endParaRPr lang="en-US"/>
        </a:p>
      </dgm:t>
    </dgm:pt>
    <dgm:pt modelId="{FE65729A-8766-C342-B403-F72D52BA24E1}" type="pres">
      <dgm:prSet presAssocID="{C8E39815-2798-4F42-8E2D-725D843E320F}" presName="diagram" presStyleCnt="0">
        <dgm:presLayoutVars>
          <dgm:dir/>
          <dgm:resizeHandles val="exact"/>
        </dgm:presLayoutVars>
      </dgm:prSet>
      <dgm:spPr/>
    </dgm:pt>
    <dgm:pt modelId="{368F9783-A847-9046-8B69-CBD42598BF24}" type="pres">
      <dgm:prSet presAssocID="{14E305AD-EDC9-4A7C-98FD-7A850435E822}" presName="node" presStyleLbl="node1" presStyleIdx="0" presStyleCnt="4" custLinFactNeighborX="-6538" custLinFactNeighborY="-5336">
        <dgm:presLayoutVars>
          <dgm:bulletEnabled val="1"/>
        </dgm:presLayoutVars>
      </dgm:prSet>
      <dgm:spPr/>
    </dgm:pt>
    <dgm:pt modelId="{F6E8F986-CD76-2F45-A1E8-04F3870C98DA}" type="pres">
      <dgm:prSet presAssocID="{D46F83C7-64B6-4570-8E9C-7EEAB6EF4B73}" presName="sibTrans" presStyleCnt="0"/>
      <dgm:spPr/>
    </dgm:pt>
    <dgm:pt modelId="{B22AC881-92FE-4C41-8974-D12D2E2D3B3F}" type="pres">
      <dgm:prSet presAssocID="{BF4CF7D3-3F54-4685-A1C0-8DD539F0F850}" presName="node" presStyleLbl="node1" presStyleIdx="1" presStyleCnt="4" custScaleX="177605" custScaleY="160415" custLinFactNeighborX="-1641" custLinFactNeighborY="-1367">
        <dgm:presLayoutVars>
          <dgm:bulletEnabled val="1"/>
        </dgm:presLayoutVars>
      </dgm:prSet>
      <dgm:spPr/>
    </dgm:pt>
    <dgm:pt modelId="{3992B283-701B-5D49-B160-A23D89087369}" type="pres">
      <dgm:prSet presAssocID="{CD2EA553-4CE8-404A-9FAE-1C5C180C52F4}" presName="sibTrans" presStyleCnt="0"/>
      <dgm:spPr/>
    </dgm:pt>
    <dgm:pt modelId="{E8BC3452-84E2-6F4F-BEC6-05EE91EC241E}" type="pres">
      <dgm:prSet presAssocID="{60816379-E565-884A-819D-C4B4577E3656}" presName="node" presStyleLbl="node1" presStyleIdx="2" presStyleCnt="4" custScaleX="133440" custScaleY="118374" custLinFactX="52923" custLinFactNeighborX="100000" custLinFactNeighborY="-3257">
        <dgm:presLayoutVars>
          <dgm:bulletEnabled val="1"/>
        </dgm:presLayoutVars>
      </dgm:prSet>
      <dgm:spPr/>
    </dgm:pt>
    <dgm:pt modelId="{C460B840-F9D1-F34E-9F54-3651F54E74D6}" type="pres">
      <dgm:prSet presAssocID="{CC4A66D6-84D3-464C-B28A-F9058EE8EB03}" presName="sibTrans" presStyleCnt="0"/>
      <dgm:spPr/>
    </dgm:pt>
    <dgm:pt modelId="{638364A1-FAD5-4941-8FBC-99208EDC0D60}" type="pres">
      <dgm:prSet presAssocID="{909366EB-4ABB-4D47-A0C8-62AC6F7ABD55}" presName="node" presStyleLbl="node1" presStyleIdx="3" presStyleCnt="4" custScaleX="138625" custScaleY="119395" custLinFactX="-36132" custLinFactNeighborX="-100000" custLinFactNeighborY="-18950">
        <dgm:presLayoutVars>
          <dgm:bulletEnabled val="1"/>
        </dgm:presLayoutVars>
      </dgm:prSet>
      <dgm:spPr/>
    </dgm:pt>
  </dgm:ptLst>
  <dgm:cxnLst>
    <dgm:cxn modelId="{4F65B830-DAAB-47E1-A946-CD7DDADADBA1}" srcId="{C8E39815-2798-4F42-8E2D-725D843E320F}" destId="{14E305AD-EDC9-4A7C-98FD-7A850435E822}" srcOrd="0" destOrd="0" parTransId="{F534614E-255D-4BCC-A682-449FA7A13EA9}" sibTransId="{D46F83C7-64B6-4570-8E9C-7EEAB6EF4B73}"/>
    <dgm:cxn modelId="{73E3D761-4ADE-CA4F-B902-7789AFBCEBF2}" type="presOf" srcId="{14E305AD-EDC9-4A7C-98FD-7A850435E822}" destId="{368F9783-A847-9046-8B69-CBD42598BF24}" srcOrd="0" destOrd="0" presId="urn:microsoft.com/office/officeart/2005/8/layout/default"/>
    <dgm:cxn modelId="{584C3B81-5F3F-45B9-995C-073AEDE64A11}" srcId="{C8E39815-2798-4F42-8E2D-725D843E320F}" destId="{909366EB-4ABB-4D47-A0C8-62AC6F7ABD55}" srcOrd="3" destOrd="0" parTransId="{FE52ED06-E03F-4BA6-8F75-5F9E14F102F6}" sibTransId="{32E424C8-016F-4CF5-B4E1-CA2F0E4ECDCC}"/>
    <dgm:cxn modelId="{969EDB85-391F-CF4A-A942-3A5681A76806}" type="presOf" srcId="{60816379-E565-884A-819D-C4B4577E3656}" destId="{E8BC3452-84E2-6F4F-BEC6-05EE91EC241E}" srcOrd="0" destOrd="0" presId="urn:microsoft.com/office/officeart/2005/8/layout/default"/>
    <dgm:cxn modelId="{03220F8A-37DB-B54B-B2AA-1D2FE15FFBB8}" srcId="{C8E39815-2798-4F42-8E2D-725D843E320F}" destId="{60816379-E565-884A-819D-C4B4577E3656}" srcOrd="2" destOrd="0" parTransId="{CA7269B4-2678-224F-9BDF-370C25CA6FF9}" sibTransId="{CC4A66D6-84D3-464C-B28A-F9058EE8EB03}"/>
    <dgm:cxn modelId="{5B40328D-8B0E-EB4B-85C1-611B5FFB621D}" type="presOf" srcId="{909366EB-4ABB-4D47-A0C8-62AC6F7ABD55}" destId="{638364A1-FAD5-4941-8FBC-99208EDC0D60}" srcOrd="0" destOrd="0" presId="urn:microsoft.com/office/officeart/2005/8/layout/default"/>
    <dgm:cxn modelId="{9C70C69C-861C-3748-BF6D-D89272834F60}" type="presOf" srcId="{C8E39815-2798-4F42-8E2D-725D843E320F}" destId="{FE65729A-8766-C342-B403-F72D52BA24E1}" srcOrd="0" destOrd="0" presId="urn:microsoft.com/office/officeart/2005/8/layout/default"/>
    <dgm:cxn modelId="{D28F53AD-D472-B241-B580-F02B45245AC8}" type="presOf" srcId="{BF4CF7D3-3F54-4685-A1C0-8DD539F0F850}" destId="{B22AC881-92FE-4C41-8974-D12D2E2D3B3F}" srcOrd="0" destOrd="0" presId="urn:microsoft.com/office/officeart/2005/8/layout/default"/>
    <dgm:cxn modelId="{AE475AC4-157F-4F95-B15C-5A87EF53966D}" srcId="{C8E39815-2798-4F42-8E2D-725D843E320F}" destId="{BF4CF7D3-3F54-4685-A1C0-8DD539F0F850}" srcOrd="1" destOrd="0" parTransId="{5FE98156-9E25-4151-BF2C-BE7F903C4F92}" sibTransId="{CD2EA553-4CE8-404A-9FAE-1C5C180C52F4}"/>
    <dgm:cxn modelId="{4B3E871E-44E8-914D-A215-86D1DBA2260A}" type="presParOf" srcId="{FE65729A-8766-C342-B403-F72D52BA24E1}" destId="{368F9783-A847-9046-8B69-CBD42598BF24}" srcOrd="0" destOrd="0" presId="urn:microsoft.com/office/officeart/2005/8/layout/default"/>
    <dgm:cxn modelId="{86791052-E80A-D640-87E1-A76F1E1E3797}" type="presParOf" srcId="{FE65729A-8766-C342-B403-F72D52BA24E1}" destId="{F6E8F986-CD76-2F45-A1E8-04F3870C98DA}" srcOrd="1" destOrd="0" presId="urn:microsoft.com/office/officeart/2005/8/layout/default"/>
    <dgm:cxn modelId="{2AC780FF-C686-D04A-810C-66B821E2A1BC}" type="presParOf" srcId="{FE65729A-8766-C342-B403-F72D52BA24E1}" destId="{B22AC881-92FE-4C41-8974-D12D2E2D3B3F}" srcOrd="2" destOrd="0" presId="urn:microsoft.com/office/officeart/2005/8/layout/default"/>
    <dgm:cxn modelId="{C6478952-E56A-B246-A2BD-A41721A2423B}" type="presParOf" srcId="{FE65729A-8766-C342-B403-F72D52BA24E1}" destId="{3992B283-701B-5D49-B160-A23D89087369}" srcOrd="3" destOrd="0" presId="urn:microsoft.com/office/officeart/2005/8/layout/default"/>
    <dgm:cxn modelId="{B3CB3106-F75C-DF41-98CF-86ACB1030366}" type="presParOf" srcId="{FE65729A-8766-C342-B403-F72D52BA24E1}" destId="{E8BC3452-84E2-6F4F-BEC6-05EE91EC241E}" srcOrd="4" destOrd="0" presId="urn:microsoft.com/office/officeart/2005/8/layout/default"/>
    <dgm:cxn modelId="{F8AF8764-8E25-D54F-BDE1-6008AF06C2EA}" type="presParOf" srcId="{FE65729A-8766-C342-B403-F72D52BA24E1}" destId="{C460B840-F9D1-F34E-9F54-3651F54E74D6}" srcOrd="5" destOrd="0" presId="urn:microsoft.com/office/officeart/2005/8/layout/default"/>
    <dgm:cxn modelId="{71E4DC85-64AD-5441-A479-1A0158300898}" type="presParOf" srcId="{FE65729A-8766-C342-B403-F72D52BA24E1}" destId="{638364A1-FAD5-4941-8FBC-99208EDC0D6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F9783-A847-9046-8B69-CBD42598BF24}">
      <dsp:nvSpPr>
        <dsp:cNvPr id="0" name=""/>
        <dsp:cNvSpPr/>
      </dsp:nvSpPr>
      <dsp:spPr>
        <a:xfrm>
          <a:off x="0" y="562086"/>
          <a:ext cx="3078889" cy="18473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What is place does the grammar take in your teaching?</a:t>
          </a:r>
          <a:r>
            <a:rPr lang="ru-RU" sz="2300" kern="1200" dirty="0"/>
            <a:t> </a:t>
          </a:r>
          <a:r>
            <a:rPr lang="en-US" sz="2300" kern="1200" dirty="0"/>
            <a:t>How do you define grammar for your teaching practices? </a:t>
          </a:r>
        </a:p>
      </dsp:txBody>
      <dsp:txXfrm>
        <a:off x="0" y="562086"/>
        <a:ext cx="3078889" cy="1847333"/>
      </dsp:txXfrm>
    </dsp:sp>
    <dsp:sp modelId="{B22AC881-92FE-4C41-8974-D12D2E2D3B3F}">
      <dsp:nvSpPr>
        <dsp:cNvPr id="0" name=""/>
        <dsp:cNvSpPr/>
      </dsp:nvSpPr>
      <dsp:spPr>
        <a:xfrm>
          <a:off x="3336800" y="77373"/>
          <a:ext cx="5468262" cy="29634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When you select a text (texts) for teaching how often you do think about its form (genre)? Do you organize the texts around themes or around genres? </a:t>
          </a:r>
        </a:p>
        <a:p>
          <a:pPr marL="0" lvl="0" indent="0" algn="l" defTabSz="800100">
            <a:lnSpc>
              <a:spcPct val="90000"/>
            </a:lnSpc>
            <a:spcBef>
              <a:spcPct val="0"/>
            </a:spcBef>
            <a:spcAft>
              <a:spcPct val="35000"/>
            </a:spcAft>
            <a:buNone/>
          </a:pPr>
          <a:r>
            <a:rPr lang="en-US" sz="1800" kern="1200" dirty="0"/>
            <a:t>a) Course focuses on general topics such as </a:t>
          </a:r>
          <a:r>
            <a:rPr lang="en-US" sz="1800" i="1" kern="1200" dirty="0"/>
            <a:t>Work, Health, Crime</a:t>
          </a:r>
          <a:r>
            <a:rPr lang="en-US" sz="1800" i="0" kern="1200" dirty="0"/>
            <a:t> can include genres of reports, </a:t>
          </a:r>
          <a:r>
            <a:rPr lang="en-US" sz="1800" kern="1200" dirty="0"/>
            <a:t>official documents, personal narrative writing. </a:t>
          </a:r>
        </a:p>
        <a:p>
          <a:pPr marL="0" lvl="0" indent="0" algn="l" defTabSz="800100">
            <a:lnSpc>
              <a:spcPct val="90000"/>
            </a:lnSpc>
            <a:spcBef>
              <a:spcPct val="0"/>
            </a:spcBef>
            <a:spcAft>
              <a:spcPct val="35000"/>
            </a:spcAft>
            <a:buNone/>
          </a:pPr>
          <a:r>
            <a:rPr lang="en-US" sz="1800" kern="1200" dirty="0"/>
            <a:t>b) Course is built around a particular genre(s) (e.g., announcements, job application cover letter and argumentative essay.) </a:t>
          </a:r>
        </a:p>
      </dsp:txBody>
      <dsp:txXfrm>
        <a:off x="3336800" y="77373"/>
        <a:ext cx="5468262" cy="2963400"/>
      </dsp:txXfrm>
    </dsp:sp>
    <dsp:sp modelId="{E8BC3452-84E2-6F4F-BEC6-05EE91EC241E}">
      <dsp:nvSpPr>
        <dsp:cNvPr id="0" name=""/>
        <dsp:cNvSpPr/>
      </dsp:nvSpPr>
      <dsp:spPr>
        <a:xfrm>
          <a:off x="4747662" y="3323179"/>
          <a:ext cx="4108470" cy="2186763"/>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What does ‘writing’ as a teaching component mean for you? How do you define writing? How do you understand the phrase “writing is a social activity”?</a:t>
          </a:r>
        </a:p>
      </dsp:txBody>
      <dsp:txXfrm>
        <a:off x="4747662" y="3323179"/>
        <a:ext cx="4108470" cy="2186763"/>
      </dsp:txXfrm>
    </dsp:sp>
    <dsp:sp modelId="{638364A1-FAD5-4941-8FBC-99208EDC0D60}">
      <dsp:nvSpPr>
        <dsp:cNvPr id="0" name=""/>
        <dsp:cNvSpPr/>
      </dsp:nvSpPr>
      <dsp:spPr>
        <a:xfrm>
          <a:off x="310836" y="3023846"/>
          <a:ext cx="4268111" cy="220562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On what types of texts (genres) do you work with students? In what genres do you ask students to write? Are you familiar with the notion of “gender pedagogy”? Is it used in your teaching (e.g., in some lessons of your courses)?</a:t>
          </a:r>
        </a:p>
      </dsp:txBody>
      <dsp:txXfrm>
        <a:off x="310836" y="3023846"/>
        <a:ext cx="4268111" cy="22056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B3ACA-3968-6640-BE42-C258DFD20744}" type="datetimeFigureOut">
              <a:rPr lang="en-US" smtClean="0"/>
              <a:t>4/8/21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3CE46-E788-884E-A99D-8DC0B9D1BD00}" type="slidenum">
              <a:rPr lang="en-US" smtClean="0"/>
              <a:t>‹#›</a:t>
            </a:fld>
            <a:endParaRPr lang="en-US"/>
          </a:p>
        </p:txBody>
      </p:sp>
    </p:spTree>
    <p:extLst>
      <p:ext uri="{BB962C8B-B14F-4D97-AF65-F5344CB8AC3E}">
        <p14:creationId xmlns:p14="http://schemas.microsoft.com/office/powerpoint/2010/main" val="57065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ru-RU"/>
              <a:t>устраняем субъект, объект превращается в характеризуемый предмет</a:t>
            </a:r>
            <a:r>
              <a:rPr lang="en-US"/>
              <a:t>]</a:t>
            </a:r>
          </a:p>
          <a:p>
            <a:endParaRPr lang="en-US"/>
          </a:p>
        </p:txBody>
      </p:sp>
      <p:sp>
        <p:nvSpPr>
          <p:cNvPr id="4" name="Slide Number Placeholder 3"/>
          <p:cNvSpPr>
            <a:spLocks noGrp="1"/>
          </p:cNvSpPr>
          <p:nvPr>
            <p:ph type="sldNum" sz="quarter" idx="5"/>
          </p:nvPr>
        </p:nvSpPr>
        <p:spPr/>
        <p:txBody>
          <a:bodyPr/>
          <a:lstStyle/>
          <a:p>
            <a:fld id="{AF83CE46-E788-884E-A99D-8DC0B9D1BD00}" type="slidenum">
              <a:rPr lang="en-US" smtClean="0"/>
              <a:t>5</a:t>
            </a:fld>
            <a:endParaRPr lang="en-US"/>
          </a:p>
        </p:txBody>
      </p:sp>
    </p:spTree>
    <p:extLst>
      <p:ext uri="{BB962C8B-B14F-4D97-AF65-F5344CB8AC3E}">
        <p14:creationId xmlns:p14="http://schemas.microsoft.com/office/powerpoint/2010/main" val="240881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83CE46-E788-884E-A99D-8DC0B9D1BD00}" type="slidenum">
              <a:rPr lang="en-US" smtClean="0"/>
              <a:t>6</a:t>
            </a:fld>
            <a:endParaRPr lang="en-US"/>
          </a:p>
        </p:txBody>
      </p:sp>
    </p:spTree>
    <p:extLst>
      <p:ext uri="{BB962C8B-B14F-4D97-AF65-F5344CB8AC3E}">
        <p14:creationId xmlns:p14="http://schemas.microsoft.com/office/powerpoint/2010/main" val="291444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Usually, we think about imperatives and the phasal phrases (first, then, after that..) </a:t>
            </a:r>
            <a:r>
              <a:rPr lang="ru-RU"/>
              <a:t> </a:t>
            </a:r>
            <a:r>
              <a:rPr lang="en-US"/>
              <a:t>Elementary level.</a:t>
            </a:r>
          </a:p>
        </p:txBody>
      </p:sp>
      <p:sp>
        <p:nvSpPr>
          <p:cNvPr id="4" name="Slide Number Placeholder 3"/>
          <p:cNvSpPr>
            <a:spLocks noGrp="1"/>
          </p:cNvSpPr>
          <p:nvPr>
            <p:ph type="sldNum" sz="quarter" idx="5"/>
          </p:nvPr>
        </p:nvSpPr>
        <p:spPr/>
        <p:txBody>
          <a:bodyPr/>
          <a:lstStyle/>
          <a:p>
            <a:fld id="{AF83CE46-E788-884E-A99D-8DC0B9D1BD00}" type="slidenum">
              <a:rPr lang="en-US" smtClean="0"/>
              <a:t>7</a:t>
            </a:fld>
            <a:endParaRPr lang="en-US"/>
          </a:p>
        </p:txBody>
      </p:sp>
    </p:spTree>
    <p:extLst>
      <p:ext uri="{BB962C8B-B14F-4D97-AF65-F5344CB8AC3E}">
        <p14:creationId xmlns:p14="http://schemas.microsoft.com/office/powerpoint/2010/main" val="3735505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Semantics-stylistics level</a:t>
            </a:r>
            <a:r>
              <a:rPr lang="en-US" dirty="0"/>
              <a:t>: When and why author “covers”, “hides” an actor? </a:t>
            </a:r>
            <a:r>
              <a:rPr lang="ru-RU" dirty="0"/>
              <a:t>(</a:t>
            </a:r>
            <a:r>
              <a:rPr lang="ru-RU" i="1" dirty="0"/>
              <a:t>уводили тебя на рассвете</a:t>
            </a:r>
            <a:r>
              <a:rPr lang="ru-RU" dirty="0"/>
              <a:t>)</a:t>
            </a:r>
            <a:r>
              <a:rPr lang="en-US" dirty="0"/>
              <a:t> or generalizes the actor (</a:t>
            </a:r>
            <a:r>
              <a:rPr lang="en-US" dirty="0" err="1"/>
              <a:t>Agens</a:t>
            </a:r>
            <a:r>
              <a:rPr lang="en-US" dirty="0"/>
              <a:t>) (</a:t>
            </a:r>
            <a:r>
              <a:rPr lang="ru-RU" i="1" dirty="0"/>
              <a:t>цыплят по осени считают</a:t>
            </a:r>
            <a:r>
              <a:rPr lang="ru-RU" dirty="0"/>
              <a:t>)</a:t>
            </a:r>
            <a:r>
              <a:rPr lang="en-US" dirty="0"/>
              <a:t> or … </a:t>
            </a:r>
            <a:endParaRPr lang="ru-RU" dirty="0"/>
          </a:p>
          <a:p>
            <a:endParaRPr lang="en-US" dirty="0"/>
          </a:p>
        </p:txBody>
      </p:sp>
      <p:sp>
        <p:nvSpPr>
          <p:cNvPr id="4" name="Slide Number Placeholder 3"/>
          <p:cNvSpPr>
            <a:spLocks noGrp="1"/>
          </p:cNvSpPr>
          <p:nvPr>
            <p:ph type="sldNum" sz="quarter" idx="5"/>
          </p:nvPr>
        </p:nvSpPr>
        <p:spPr/>
        <p:txBody>
          <a:bodyPr/>
          <a:lstStyle/>
          <a:p>
            <a:fld id="{AF83CE46-E788-884E-A99D-8DC0B9D1BD00}" type="slidenum">
              <a:rPr lang="en-US" smtClean="0"/>
              <a:t>10</a:t>
            </a:fld>
            <a:endParaRPr lang="en-US"/>
          </a:p>
        </p:txBody>
      </p:sp>
    </p:spTree>
    <p:extLst>
      <p:ext uri="{BB962C8B-B14F-4D97-AF65-F5344CB8AC3E}">
        <p14:creationId xmlns:p14="http://schemas.microsoft.com/office/powerpoint/2010/main" val="3055321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83CE46-E788-884E-A99D-8DC0B9D1BD00}" type="slidenum">
              <a:rPr lang="en-US" smtClean="0"/>
              <a:t>11</a:t>
            </a:fld>
            <a:endParaRPr lang="en-US"/>
          </a:p>
        </p:txBody>
      </p:sp>
    </p:spTree>
    <p:extLst>
      <p:ext uri="{BB962C8B-B14F-4D97-AF65-F5344CB8AC3E}">
        <p14:creationId xmlns:p14="http://schemas.microsoft.com/office/powerpoint/2010/main" val="2219074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018EE-1930-624E-8205-B13C8DE06B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CBA65F-4410-304B-AD8F-A43629F1BE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8C26BF-F124-F646-BCA3-E2542922F5EF}"/>
              </a:ext>
            </a:extLst>
          </p:cNvPr>
          <p:cNvSpPr>
            <a:spLocks noGrp="1"/>
          </p:cNvSpPr>
          <p:nvPr>
            <p:ph type="dt" sz="half" idx="10"/>
          </p:nvPr>
        </p:nvSpPr>
        <p:spPr/>
        <p:txBody>
          <a:bodyPr/>
          <a:lstStyle/>
          <a:p>
            <a:fld id="{E6532E46-8FB9-D146-8737-9CA2A8FB8DE8}" type="datetimeFigureOut">
              <a:rPr lang="en-US" smtClean="0"/>
              <a:t>4/8/21</a:t>
            </a:fld>
            <a:endParaRPr lang="en-US"/>
          </a:p>
        </p:txBody>
      </p:sp>
      <p:sp>
        <p:nvSpPr>
          <p:cNvPr id="5" name="Footer Placeholder 4">
            <a:extLst>
              <a:ext uri="{FF2B5EF4-FFF2-40B4-BE49-F238E27FC236}">
                <a16:creationId xmlns:a16="http://schemas.microsoft.com/office/drawing/2014/main" id="{785A0793-1795-C14C-A2D7-44523C97E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AD8E2-2E47-4646-B582-0CB10A4A3A54}"/>
              </a:ext>
            </a:extLst>
          </p:cNvPr>
          <p:cNvSpPr>
            <a:spLocks noGrp="1"/>
          </p:cNvSpPr>
          <p:nvPr>
            <p:ph type="sldNum" sz="quarter" idx="12"/>
          </p:nvPr>
        </p:nvSpPr>
        <p:spPr/>
        <p:txBody>
          <a:bodyPr/>
          <a:lstStyle/>
          <a:p>
            <a:fld id="{AAC60B81-F4B4-7C46-97AE-9CBAFF6EF3D3}" type="slidenum">
              <a:rPr lang="en-US" smtClean="0"/>
              <a:t>‹#›</a:t>
            </a:fld>
            <a:endParaRPr lang="en-US"/>
          </a:p>
        </p:txBody>
      </p:sp>
    </p:spTree>
    <p:extLst>
      <p:ext uri="{BB962C8B-B14F-4D97-AF65-F5344CB8AC3E}">
        <p14:creationId xmlns:p14="http://schemas.microsoft.com/office/powerpoint/2010/main" val="3512089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3ED6-9FFE-DA4C-9E7A-8EFFBEDD5D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9DC169-1B27-7C40-A3A7-361246F7F0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6794F-86FA-4E49-9C5A-0E3A84B9E5BD}"/>
              </a:ext>
            </a:extLst>
          </p:cNvPr>
          <p:cNvSpPr>
            <a:spLocks noGrp="1"/>
          </p:cNvSpPr>
          <p:nvPr>
            <p:ph type="dt" sz="half" idx="10"/>
          </p:nvPr>
        </p:nvSpPr>
        <p:spPr/>
        <p:txBody>
          <a:bodyPr/>
          <a:lstStyle/>
          <a:p>
            <a:fld id="{E6532E46-8FB9-D146-8737-9CA2A8FB8DE8}" type="datetimeFigureOut">
              <a:rPr lang="en-US" smtClean="0"/>
              <a:t>4/8/21</a:t>
            </a:fld>
            <a:endParaRPr lang="en-US"/>
          </a:p>
        </p:txBody>
      </p:sp>
      <p:sp>
        <p:nvSpPr>
          <p:cNvPr id="5" name="Footer Placeholder 4">
            <a:extLst>
              <a:ext uri="{FF2B5EF4-FFF2-40B4-BE49-F238E27FC236}">
                <a16:creationId xmlns:a16="http://schemas.microsoft.com/office/drawing/2014/main" id="{368663BA-D729-904C-9FE2-EB2C4631D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0284FA-67ED-3C4A-A77C-6163F92745D4}"/>
              </a:ext>
            </a:extLst>
          </p:cNvPr>
          <p:cNvSpPr>
            <a:spLocks noGrp="1"/>
          </p:cNvSpPr>
          <p:nvPr>
            <p:ph type="sldNum" sz="quarter" idx="12"/>
          </p:nvPr>
        </p:nvSpPr>
        <p:spPr/>
        <p:txBody>
          <a:bodyPr/>
          <a:lstStyle/>
          <a:p>
            <a:fld id="{AAC60B81-F4B4-7C46-97AE-9CBAFF6EF3D3}" type="slidenum">
              <a:rPr lang="en-US" smtClean="0"/>
              <a:t>‹#›</a:t>
            </a:fld>
            <a:endParaRPr lang="en-US"/>
          </a:p>
        </p:txBody>
      </p:sp>
    </p:spTree>
    <p:extLst>
      <p:ext uri="{BB962C8B-B14F-4D97-AF65-F5344CB8AC3E}">
        <p14:creationId xmlns:p14="http://schemas.microsoft.com/office/powerpoint/2010/main" val="1938822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7C00C4-87BE-DD41-92E0-D4ADCD7FD6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8531D7-109A-CC41-917D-8972C136B1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9F00B-F551-A040-A9E3-E47CB88BFAF6}"/>
              </a:ext>
            </a:extLst>
          </p:cNvPr>
          <p:cNvSpPr>
            <a:spLocks noGrp="1"/>
          </p:cNvSpPr>
          <p:nvPr>
            <p:ph type="dt" sz="half" idx="10"/>
          </p:nvPr>
        </p:nvSpPr>
        <p:spPr/>
        <p:txBody>
          <a:bodyPr/>
          <a:lstStyle/>
          <a:p>
            <a:fld id="{E6532E46-8FB9-D146-8737-9CA2A8FB8DE8}" type="datetimeFigureOut">
              <a:rPr lang="en-US" smtClean="0"/>
              <a:t>4/8/21</a:t>
            </a:fld>
            <a:endParaRPr lang="en-US"/>
          </a:p>
        </p:txBody>
      </p:sp>
      <p:sp>
        <p:nvSpPr>
          <p:cNvPr id="5" name="Footer Placeholder 4">
            <a:extLst>
              <a:ext uri="{FF2B5EF4-FFF2-40B4-BE49-F238E27FC236}">
                <a16:creationId xmlns:a16="http://schemas.microsoft.com/office/drawing/2014/main" id="{6241C9DF-91DA-A040-BD8E-64189FA83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88497-4E9C-9348-9E55-CCCB35EC7DB7}"/>
              </a:ext>
            </a:extLst>
          </p:cNvPr>
          <p:cNvSpPr>
            <a:spLocks noGrp="1"/>
          </p:cNvSpPr>
          <p:nvPr>
            <p:ph type="sldNum" sz="quarter" idx="12"/>
          </p:nvPr>
        </p:nvSpPr>
        <p:spPr/>
        <p:txBody>
          <a:bodyPr/>
          <a:lstStyle/>
          <a:p>
            <a:fld id="{AAC60B81-F4B4-7C46-97AE-9CBAFF6EF3D3}" type="slidenum">
              <a:rPr lang="en-US" smtClean="0"/>
              <a:t>‹#›</a:t>
            </a:fld>
            <a:endParaRPr lang="en-US"/>
          </a:p>
        </p:txBody>
      </p:sp>
    </p:spTree>
    <p:extLst>
      <p:ext uri="{BB962C8B-B14F-4D97-AF65-F5344CB8AC3E}">
        <p14:creationId xmlns:p14="http://schemas.microsoft.com/office/powerpoint/2010/main" val="217827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669B3-2743-1148-A8EE-CC74EC14FD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42570-15DB-F949-84AF-27576FF010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BD2DA-FE99-6740-9EA7-51252A19B4A7}"/>
              </a:ext>
            </a:extLst>
          </p:cNvPr>
          <p:cNvSpPr>
            <a:spLocks noGrp="1"/>
          </p:cNvSpPr>
          <p:nvPr>
            <p:ph type="dt" sz="half" idx="10"/>
          </p:nvPr>
        </p:nvSpPr>
        <p:spPr/>
        <p:txBody>
          <a:bodyPr/>
          <a:lstStyle/>
          <a:p>
            <a:fld id="{E6532E46-8FB9-D146-8737-9CA2A8FB8DE8}" type="datetimeFigureOut">
              <a:rPr lang="en-US" smtClean="0"/>
              <a:t>4/8/21</a:t>
            </a:fld>
            <a:endParaRPr lang="en-US"/>
          </a:p>
        </p:txBody>
      </p:sp>
      <p:sp>
        <p:nvSpPr>
          <p:cNvPr id="5" name="Footer Placeholder 4">
            <a:extLst>
              <a:ext uri="{FF2B5EF4-FFF2-40B4-BE49-F238E27FC236}">
                <a16:creationId xmlns:a16="http://schemas.microsoft.com/office/drawing/2014/main" id="{A6C03464-3833-A847-98E6-364A180AE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1CE1B-0E88-4B4E-BB79-D8031D9876EC}"/>
              </a:ext>
            </a:extLst>
          </p:cNvPr>
          <p:cNvSpPr>
            <a:spLocks noGrp="1"/>
          </p:cNvSpPr>
          <p:nvPr>
            <p:ph type="sldNum" sz="quarter" idx="12"/>
          </p:nvPr>
        </p:nvSpPr>
        <p:spPr/>
        <p:txBody>
          <a:bodyPr/>
          <a:lstStyle/>
          <a:p>
            <a:fld id="{AAC60B81-F4B4-7C46-97AE-9CBAFF6EF3D3}" type="slidenum">
              <a:rPr lang="en-US" smtClean="0"/>
              <a:t>‹#›</a:t>
            </a:fld>
            <a:endParaRPr lang="en-US"/>
          </a:p>
        </p:txBody>
      </p:sp>
    </p:spTree>
    <p:extLst>
      <p:ext uri="{BB962C8B-B14F-4D97-AF65-F5344CB8AC3E}">
        <p14:creationId xmlns:p14="http://schemas.microsoft.com/office/powerpoint/2010/main" val="302083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1B0F-DC55-BE4F-90DC-3F3E3DF731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3FF101-7F1B-5346-B392-874ED05E9A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374BE6-876E-A74A-B1FC-D1C011B67B46}"/>
              </a:ext>
            </a:extLst>
          </p:cNvPr>
          <p:cNvSpPr>
            <a:spLocks noGrp="1"/>
          </p:cNvSpPr>
          <p:nvPr>
            <p:ph type="dt" sz="half" idx="10"/>
          </p:nvPr>
        </p:nvSpPr>
        <p:spPr/>
        <p:txBody>
          <a:bodyPr/>
          <a:lstStyle/>
          <a:p>
            <a:fld id="{E6532E46-8FB9-D146-8737-9CA2A8FB8DE8}" type="datetimeFigureOut">
              <a:rPr lang="en-US" smtClean="0"/>
              <a:t>4/8/21</a:t>
            </a:fld>
            <a:endParaRPr lang="en-US"/>
          </a:p>
        </p:txBody>
      </p:sp>
      <p:sp>
        <p:nvSpPr>
          <p:cNvPr id="5" name="Footer Placeholder 4">
            <a:extLst>
              <a:ext uri="{FF2B5EF4-FFF2-40B4-BE49-F238E27FC236}">
                <a16:creationId xmlns:a16="http://schemas.microsoft.com/office/drawing/2014/main" id="{DA37890B-9861-764B-9D4A-50480EE4D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5E34E-E51C-0D45-8956-6296D36D25ED}"/>
              </a:ext>
            </a:extLst>
          </p:cNvPr>
          <p:cNvSpPr>
            <a:spLocks noGrp="1"/>
          </p:cNvSpPr>
          <p:nvPr>
            <p:ph type="sldNum" sz="quarter" idx="12"/>
          </p:nvPr>
        </p:nvSpPr>
        <p:spPr/>
        <p:txBody>
          <a:bodyPr/>
          <a:lstStyle/>
          <a:p>
            <a:fld id="{AAC60B81-F4B4-7C46-97AE-9CBAFF6EF3D3}" type="slidenum">
              <a:rPr lang="en-US" smtClean="0"/>
              <a:t>‹#›</a:t>
            </a:fld>
            <a:endParaRPr lang="en-US"/>
          </a:p>
        </p:txBody>
      </p:sp>
    </p:spTree>
    <p:extLst>
      <p:ext uri="{BB962C8B-B14F-4D97-AF65-F5344CB8AC3E}">
        <p14:creationId xmlns:p14="http://schemas.microsoft.com/office/powerpoint/2010/main" val="373930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990F-5510-1646-92DD-654C95F71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98150-28FC-2F43-B10B-F46C5603BF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EB1C5E-D93B-C547-BFC2-8633930A75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D6D738-4F7F-C345-8864-156880EA77D0}"/>
              </a:ext>
            </a:extLst>
          </p:cNvPr>
          <p:cNvSpPr>
            <a:spLocks noGrp="1"/>
          </p:cNvSpPr>
          <p:nvPr>
            <p:ph type="dt" sz="half" idx="10"/>
          </p:nvPr>
        </p:nvSpPr>
        <p:spPr/>
        <p:txBody>
          <a:bodyPr/>
          <a:lstStyle/>
          <a:p>
            <a:fld id="{E6532E46-8FB9-D146-8737-9CA2A8FB8DE8}" type="datetimeFigureOut">
              <a:rPr lang="en-US" smtClean="0"/>
              <a:t>4/8/21</a:t>
            </a:fld>
            <a:endParaRPr lang="en-US"/>
          </a:p>
        </p:txBody>
      </p:sp>
      <p:sp>
        <p:nvSpPr>
          <p:cNvPr id="6" name="Footer Placeholder 5">
            <a:extLst>
              <a:ext uri="{FF2B5EF4-FFF2-40B4-BE49-F238E27FC236}">
                <a16:creationId xmlns:a16="http://schemas.microsoft.com/office/drawing/2014/main" id="{27CB6CDF-906A-ED45-8255-8012CB3451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3653C-4D53-C54A-B675-1BC165AA9AD4}"/>
              </a:ext>
            </a:extLst>
          </p:cNvPr>
          <p:cNvSpPr>
            <a:spLocks noGrp="1"/>
          </p:cNvSpPr>
          <p:nvPr>
            <p:ph type="sldNum" sz="quarter" idx="12"/>
          </p:nvPr>
        </p:nvSpPr>
        <p:spPr/>
        <p:txBody>
          <a:bodyPr/>
          <a:lstStyle/>
          <a:p>
            <a:fld id="{AAC60B81-F4B4-7C46-97AE-9CBAFF6EF3D3}" type="slidenum">
              <a:rPr lang="en-US" smtClean="0"/>
              <a:t>‹#›</a:t>
            </a:fld>
            <a:endParaRPr lang="en-US"/>
          </a:p>
        </p:txBody>
      </p:sp>
    </p:spTree>
    <p:extLst>
      <p:ext uri="{BB962C8B-B14F-4D97-AF65-F5344CB8AC3E}">
        <p14:creationId xmlns:p14="http://schemas.microsoft.com/office/powerpoint/2010/main" val="2424239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DB0DD-74A2-BD43-9055-46844A6EC8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7A4CB-ACE6-D846-9D34-C93E7A1D8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81BFA8-4EEF-6944-8F60-49DE6B685D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F5875A-E46E-874F-BF45-EFA3D9854E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2797E8-49BE-4949-BA5F-137CFE3166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8D0487-2831-6845-B154-54BD9855E33F}"/>
              </a:ext>
            </a:extLst>
          </p:cNvPr>
          <p:cNvSpPr>
            <a:spLocks noGrp="1"/>
          </p:cNvSpPr>
          <p:nvPr>
            <p:ph type="dt" sz="half" idx="10"/>
          </p:nvPr>
        </p:nvSpPr>
        <p:spPr/>
        <p:txBody>
          <a:bodyPr/>
          <a:lstStyle/>
          <a:p>
            <a:fld id="{E6532E46-8FB9-D146-8737-9CA2A8FB8DE8}" type="datetimeFigureOut">
              <a:rPr lang="en-US" smtClean="0"/>
              <a:t>4/8/21</a:t>
            </a:fld>
            <a:endParaRPr lang="en-US"/>
          </a:p>
        </p:txBody>
      </p:sp>
      <p:sp>
        <p:nvSpPr>
          <p:cNvPr id="8" name="Footer Placeholder 7">
            <a:extLst>
              <a:ext uri="{FF2B5EF4-FFF2-40B4-BE49-F238E27FC236}">
                <a16:creationId xmlns:a16="http://schemas.microsoft.com/office/drawing/2014/main" id="{3537A913-18A0-204E-8BD0-B081FEF429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DEDB46-C2E6-0243-BF74-CF0BF08DEAD3}"/>
              </a:ext>
            </a:extLst>
          </p:cNvPr>
          <p:cNvSpPr>
            <a:spLocks noGrp="1"/>
          </p:cNvSpPr>
          <p:nvPr>
            <p:ph type="sldNum" sz="quarter" idx="12"/>
          </p:nvPr>
        </p:nvSpPr>
        <p:spPr/>
        <p:txBody>
          <a:bodyPr/>
          <a:lstStyle/>
          <a:p>
            <a:fld id="{AAC60B81-F4B4-7C46-97AE-9CBAFF6EF3D3}" type="slidenum">
              <a:rPr lang="en-US" smtClean="0"/>
              <a:t>‹#›</a:t>
            </a:fld>
            <a:endParaRPr lang="en-US"/>
          </a:p>
        </p:txBody>
      </p:sp>
    </p:spTree>
    <p:extLst>
      <p:ext uri="{BB962C8B-B14F-4D97-AF65-F5344CB8AC3E}">
        <p14:creationId xmlns:p14="http://schemas.microsoft.com/office/powerpoint/2010/main" val="252834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04C67-AB07-5F4B-96B7-CBB1017717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A3FC72-79AF-1645-8863-4B3B9835C2DE}"/>
              </a:ext>
            </a:extLst>
          </p:cNvPr>
          <p:cNvSpPr>
            <a:spLocks noGrp="1"/>
          </p:cNvSpPr>
          <p:nvPr>
            <p:ph type="dt" sz="half" idx="10"/>
          </p:nvPr>
        </p:nvSpPr>
        <p:spPr/>
        <p:txBody>
          <a:bodyPr/>
          <a:lstStyle/>
          <a:p>
            <a:fld id="{E6532E46-8FB9-D146-8737-9CA2A8FB8DE8}" type="datetimeFigureOut">
              <a:rPr lang="en-US" smtClean="0"/>
              <a:t>4/8/21</a:t>
            </a:fld>
            <a:endParaRPr lang="en-US"/>
          </a:p>
        </p:txBody>
      </p:sp>
      <p:sp>
        <p:nvSpPr>
          <p:cNvPr id="4" name="Footer Placeholder 3">
            <a:extLst>
              <a:ext uri="{FF2B5EF4-FFF2-40B4-BE49-F238E27FC236}">
                <a16:creationId xmlns:a16="http://schemas.microsoft.com/office/drawing/2014/main" id="{80183661-427F-9D4D-9EFB-3A57771E82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9844D-F57D-D64E-BAC9-0EDCD643105D}"/>
              </a:ext>
            </a:extLst>
          </p:cNvPr>
          <p:cNvSpPr>
            <a:spLocks noGrp="1"/>
          </p:cNvSpPr>
          <p:nvPr>
            <p:ph type="sldNum" sz="quarter" idx="12"/>
          </p:nvPr>
        </p:nvSpPr>
        <p:spPr/>
        <p:txBody>
          <a:bodyPr/>
          <a:lstStyle/>
          <a:p>
            <a:fld id="{AAC60B81-F4B4-7C46-97AE-9CBAFF6EF3D3}" type="slidenum">
              <a:rPr lang="en-US" smtClean="0"/>
              <a:t>‹#›</a:t>
            </a:fld>
            <a:endParaRPr lang="en-US"/>
          </a:p>
        </p:txBody>
      </p:sp>
    </p:spTree>
    <p:extLst>
      <p:ext uri="{BB962C8B-B14F-4D97-AF65-F5344CB8AC3E}">
        <p14:creationId xmlns:p14="http://schemas.microsoft.com/office/powerpoint/2010/main" val="1652414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B660A-EA7F-3B4B-BE2F-8013DD4A288A}"/>
              </a:ext>
            </a:extLst>
          </p:cNvPr>
          <p:cNvSpPr>
            <a:spLocks noGrp="1"/>
          </p:cNvSpPr>
          <p:nvPr>
            <p:ph type="dt" sz="half" idx="10"/>
          </p:nvPr>
        </p:nvSpPr>
        <p:spPr/>
        <p:txBody>
          <a:bodyPr/>
          <a:lstStyle/>
          <a:p>
            <a:fld id="{E6532E46-8FB9-D146-8737-9CA2A8FB8DE8}" type="datetimeFigureOut">
              <a:rPr lang="en-US" smtClean="0"/>
              <a:t>4/8/21</a:t>
            </a:fld>
            <a:endParaRPr lang="en-US"/>
          </a:p>
        </p:txBody>
      </p:sp>
      <p:sp>
        <p:nvSpPr>
          <p:cNvPr id="3" name="Footer Placeholder 2">
            <a:extLst>
              <a:ext uri="{FF2B5EF4-FFF2-40B4-BE49-F238E27FC236}">
                <a16:creationId xmlns:a16="http://schemas.microsoft.com/office/drawing/2014/main" id="{40528E0D-97BC-F746-9DB8-4686946A7C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9D3AA7-6057-8547-90F7-2052F9344CEF}"/>
              </a:ext>
            </a:extLst>
          </p:cNvPr>
          <p:cNvSpPr>
            <a:spLocks noGrp="1"/>
          </p:cNvSpPr>
          <p:nvPr>
            <p:ph type="sldNum" sz="quarter" idx="12"/>
          </p:nvPr>
        </p:nvSpPr>
        <p:spPr/>
        <p:txBody>
          <a:bodyPr/>
          <a:lstStyle/>
          <a:p>
            <a:fld id="{AAC60B81-F4B4-7C46-97AE-9CBAFF6EF3D3}" type="slidenum">
              <a:rPr lang="en-US" smtClean="0"/>
              <a:t>‹#›</a:t>
            </a:fld>
            <a:endParaRPr lang="en-US"/>
          </a:p>
        </p:txBody>
      </p:sp>
    </p:spTree>
    <p:extLst>
      <p:ext uri="{BB962C8B-B14F-4D97-AF65-F5344CB8AC3E}">
        <p14:creationId xmlns:p14="http://schemas.microsoft.com/office/powerpoint/2010/main" val="370658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5649-64C9-0445-9C85-CDE31B6C2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A9D5FA-4678-324B-8A51-06EA30DCB8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3188F1-B635-5244-8391-142F7E958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3E0D1-5B71-1147-9EB9-A2F5651783BE}"/>
              </a:ext>
            </a:extLst>
          </p:cNvPr>
          <p:cNvSpPr>
            <a:spLocks noGrp="1"/>
          </p:cNvSpPr>
          <p:nvPr>
            <p:ph type="dt" sz="half" idx="10"/>
          </p:nvPr>
        </p:nvSpPr>
        <p:spPr/>
        <p:txBody>
          <a:bodyPr/>
          <a:lstStyle/>
          <a:p>
            <a:fld id="{E6532E46-8FB9-D146-8737-9CA2A8FB8DE8}" type="datetimeFigureOut">
              <a:rPr lang="en-US" smtClean="0"/>
              <a:t>4/8/21</a:t>
            </a:fld>
            <a:endParaRPr lang="en-US"/>
          </a:p>
        </p:txBody>
      </p:sp>
      <p:sp>
        <p:nvSpPr>
          <p:cNvPr id="6" name="Footer Placeholder 5">
            <a:extLst>
              <a:ext uri="{FF2B5EF4-FFF2-40B4-BE49-F238E27FC236}">
                <a16:creationId xmlns:a16="http://schemas.microsoft.com/office/drawing/2014/main" id="{F89AFFC4-F474-D447-AE4D-D56ADBA5C5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93C203-9877-0044-B187-08D4F4632FAC}"/>
              </a:ext>
            </a:extLst>
          </p:cNvPr>
          <p:cNvSpPr>
            <a:spLocks noGrp="1"/>
          </p:cNvSpPr>
          <p:nvPr>
            <p:ph type="sldNum" sz="quarter" idx="12"/>
          </p:nvPr>
        </p:nvSpPr>
        <p:spPr/>
        <p:txBody>
          <a:bodyPr/>
          <a:lstStyle/>
          <a:p>
            <a:fld id="{AAC60B81-F4B4-7C46-97AE-9CBAFF6EF3D3}" type="slidenum">
              <a:rPr lang="en-US" smtClean="0"/>
              <a:t>‹#›</a:t>
            </a:fld>
            <a:endParaRPr lang="en-US"/>
          </a:p>
        </p:txBody>
      </p:sp>
    </p:spTree>
    <p:extLst>
      <p:ext uri="{BB962C8B-B14F-4D97-AF65-F5344CB8AC3E}">
        <p14:creationId xmlns:p14="http://schemas.microsoft.com/office/powerpoint/2010/main" val="298441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5FD94-B746-9740-BBA1-322DC6A84A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7A9B8D-CCBF-C144-B2DC-DB9A4E92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690CD-4C7F-044F-8E97-6F33CE0C1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A5726D-CECE-1148-BA36-C7CA4CE6B3F0}"/>
              </a:ext>
            </a:extLst>
          </p:cNvPr>
          <p:cNvSpPr>
            <a:spLocks noGrp="1"/>
          </p:cNvSpPr>
          <p:nvPr>
            <p:ph type="dt" sz="half" idx="10"/>
          </p:nvPr>
        </p:nvSpPr>
        <p:spPr/>
        <p:txBody>
          <a:bodyPr/>
          <a:lstStyle/>
          <a:p>
            <a:fld id="{E6532E46-8FB9-D146-8737-9CA2A8FB8DE8}" type="datetimeFigureOut">
              <a:rPr lang="en-US" smtClean="0"/>
              <a:t>4/8/21</a:t>
            </a:fld>
            <a:endParaRPr lang="en-US"/>
          </a:p>
        </p:txBody>
      </p:sp>
      <p:sp>
        <p:nvSpPr>
          <p:cNvPr id="6" name="Footer Placeholder 5">
            <a:extLst>
              <a:ext uri="{FF2B5EF4-FFF2-40B4-BE49-F238E27FC236}">
                <a16:creationId xmlns:a16="http://schemas.microsoft.com/office/drawing/2014/main" id="{6B00992D-3515-1B4E-BD22-74A1E9F3E7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CBF5A-0060-F645-9F00-F1F2DCC0D9FF}"/>
              </a:ext>
            </a:extLst>
          </p:cNvPr>
          <p:cNvSpPr>
            <a:spLocks noGrp="1"/>
          </p:cNvSpPr>
          <p:nvPr>
            <p:ph type="sldNum" sz="quarter" idx="12"/>
          </p:nvPr>
        </p:nvSpPr>
        <p:spPr/>
        <p:txBody>
          <a:bodyPr/>
          <a:lstStyle/>
          <a:p>
            <a:fld id="{AAC60B81-F4B4-7C46-97AE-9CBAFF6EF3D3}" type="slidenum">
              <a:rPr lang="en-US" smtClean="0"/>
              <a:t>‹#›</a:t>
            </a:fld>
            <a:endParaRPr lang="en-US"/>
          </a:p>
        </p:txBody>
      </p:sp>
    </p:spTree>
    <p:extLst>
      <p:ext uri="{BB962C8B-B14F-4D97-AF65-F5344CB8AC3E}">
        <p14:creationId xmlns:p14="http://schemas.microsoft.com/office/powerpoint/2010/main" val="361866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CC544C-CAB4-EE49-AF65-A02513FB0C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05A97D-376E-2B4D-B3A9-6E95650739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06920-7A13-B547-A6C5-32DD59C0A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32E46-8FB9-D146-8737-9CA2A8FB8DE8}" type="datetimeFigureOut">
              <a:rPr lang="en-US" smtClean="0"/>
              <a:t>4/8/21</a:t>
            </a:fld>
            <a:endParaRPr lang="en-US"/>
          </a:p>
        </p:txBody>
      </p:sp>
      <p:sp>
        <p:nvSpPr>
          <p:cNvPr id="5" name="Footer Placeholder 4">
            <a:extLst>
              <a:ext uri="{FF2B5EF4-FFF2-40B4-BE49-F238E27FC236}">
                <a16:creationId xmlns:a16="http://schemas.microsoft.com/office/drawing/2014/main" id="{709B28A1-52F7-864C-A232-7A3439D5D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DDD400-24E0-FD48-99B2-4734D6DDAC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60B81-F4B4-7C46-97AE-9CBAFF6EF3D3}" type="slidenum">
              <a:rPr lang="en-US" smtClean="0"/>
              <a:t>‹#›</a:t>
            </a:fld>
            <a:endParaRPr lang="en-US"/>
          </a:p>
        </p:txBody>
      </p:sp>
    </p:spTree>
    <p:extLst>
      <p:ext uri="{BB962C8B-B14F-4D97-AF65-F5344CB8AC3E}">
        <p14:creationId xmlns:p14="http://schemas.microsoft.com/office/powerpoint/2010/main" val="3774108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chefdaw.com/" TargetMode="External"/><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hyperlink" Target="https://4tololo.ru/content/810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dxscholar.library.pdx.edu/cgi/viewcontent.cgi?article=1038&amp;context=pdxopen" TargetMode="External"/><Relationship Id="rId2" Type="http://schemas.openxmlformats.org/officeDocument/2006/relationships/hyperlink" Target="http://rusgram.ru/index" TargetMode="External"/><Relationship Id="rId1" Type="http://schemas.openxmlformats.org/officeDocument/2006/relationships/slideLayout" Target="../slideLayouts/slideLayout2.xml"/><Relationship Id="rId4" Type="http://schemas.openxmlformats.org/officeDocument/2006/relationships/hyperlink" Target="https://pdxscholar.library.pdx.edu/pdxopen/3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BFE1AD3-B2BC-4567-8B4A-DCB8F9080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801"/>
            <a:ext cx="12188952" cy="521767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FDE75AAD-F4A4-4ED2-9A2F-B2412F936C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2759"/>
          <a:stretch/>
        </p:blipFill>
        <p:spPr>
          <a:xfrm flipV="1">
            <a:off x="2" y="0"/>
            <a:ext cx="12191999" cy="2235323"/>
          </a:xfrm>
          <a:custGeom>
            <a:avLst/>
            <a:gdLst>
              <a:gd name="connsiteX0" fmla="*/ 0 w 12191999"/>
              <a:gd name="connsiteY0" fmla="*/ 2235323 h 2235323"/>
              <a:gd name="connsiteX1" fmla="*/ 12191999 w 12191999"/>
              <a:gd name="connsiteY1" fmla="*/ 2235323 h 2235323"/>
              <a:gd name="connsiteX2" fmla="*/ 12191999 w 12191999"/>
              <a:gd name="connsiteY2" fmla="*/ 0 h 2235323"/>
              <a:gd name="connsiteX3" fmla="*/ 0 w 12191999"/>
              <a:gd name="connsiteY3" fmla="*/ 0 h 2235323"/>
            </a:gdLst>
            <a:ahLst/>
            <a:cxnLst>
              <a:cxn ang="0">
                <a:pos x="connsiteX0" y="connsiteY0"/>
              </a:cxn>
              <a:cxn ang="0">
                <a:pos x="connsiteX1" y="connsiteY1"/>
              </a:cxn>
              <a:cxn ang="0">
                <a:pos x="connsiteX2" y="connsiteY2"/>
              </a:cxn>
              <a:cxn ang="0">
                <a:pos x="connsiteX3" y="connsiteY3"/>
              </a:cxn>
            </a:cxnLst>
            <a:rect l="l" t="t" r="r" b="b"/>
            <a:pathLst>
              <a:path w="12191999" h="2235323">
                <a:moveTo>
                  <a:pt x="0" y="2235323"/>
                </a:moveTo>
                <a:lnTo>
                  <a:pt x="12191999" y="2235323"/>
                </a:lnTo>
                <a:lnTo>
                  <a:pt x="12191999" y="0"/>
                </a:lnTo>
                <a:lnTo>
                  <a:pt x="0" y="0"/>
                </a:lnTo>
                <a:close/>
              </a:path>
            </a:pathLst>
          </a:custGeom>
        </p:spPr>
      </p:pic>
      <p:sp>
        <p:nvSpPr>
          <p:cNvPr id="2" name="Title 1">
            <a:extLst>
              <a:ext uri="{FF2B5EF4-FFF2-40B4-BE49-F238E27FC236}">
                <a16:creationId xmlns:a16="http://schemas.microsoft.com/office/drawing/2014/main" id="{3C75F3A6-DF71-FB48-8D74-D778CA5E1ABB}"/>
              </a:ext>
            </a:extLst>
          </p:cNvPr>
          <p:cNvSpPr>
            <a:spLocks noGrp="1"/>
          </p:cNvSpPr>
          <p:nvPr>
            <p:ph type="title"/>
          </p:nvPr>
        </p:nvSpPr>
        <p:spPr>
          <a:xfrm>
            <a:off x="753925" y="1601735"/>
            <a:ext cx="10684151" cy="1991979"/>
          </a:xfrm>
        </p:spPr>
        <p:txBody>
          <a:bodyPr vert="horz" lIns="91440" tIns="45720" rIns="91440" bIns="45720" rtlCol="0" anchor="b">
            <a:normAutofit fontScale="90000"/>
          </a:bodyPr>
          <a:lstStyle/>
          <a:p>
            <a:pPr algn="ctr"/>
            <a:r>
              <a:rPr lang="en-US" sz="4800" b="1" kern="1200" dirty="0">
                <a:solidFill>
                  <a:srgbClr val="FFFFFF"/>
                </a:solidFill>
                <a:latin typeface="+mj-lt"/>
                <a:ea typeface="+mj-ea"/>
                <a:cs typeface="+mj-cs"/>
              </a:rPr>
              <a:t>Teaching writing skills across proficiency levels: </a:t>
            </a:r>
            <a:br>
              <a:rPr lang="en-US" sz="4800" b="1" kern="1200" dirty="0">
                <a:solidFill>
                  <a:srgbClr val="FFFFFF"/>
                </a:solidFill>
                <a:latin typeface="+mj-lt"/>
                <a:ea typeface="+mj-ea"/>
                <a:cs typeface="+mj-cs"/>
              </a:rPr>
            </a:br>
            <a:r>
              <a:rPr lang="en-US" sz="4800" b="1" kern="1200" dirty="0">
                <a:solidFill>
                  <a:srgbClr val="FFFFFF"/>
                </a:solidFill>
                <a:latin typeface="+mj-lt"/>
                <a:ea typeface="+mj-ea"/>
                <a:cs typeface="+mj-cs"/>
              </a:rPr>
              <a:t>Grammar approaches to genre</a:t>
            </a:r>
            <a:br>
              <a:rPr lang="en-US" sz="4100" kern="1200" dirty="0">
                <a:solidFill>
                  <a:srgbClr val="FFFFFF"/>
                </a:solidFill>
                <a:latin typeface="+mj-lt"/>
                <a:ea typeface="+mj-ea"/>
                <a:cs typeface="+mj-cs"/>
              </a:rPr>
            </a:br>
            <a:endParaRPr lang="en-US" sz="4100" kern="1200" dirty="0">
              <a:solidFill>
                <a:srgbClr val="FFFFFF"/>
              </a:solidFill>
              <a:latin typeface="+mj-lt"/>
              <a:ea typeface="+mj-ea"/>
              <a:cs typeface="+mj-cs"/>
            </a:endParaRPr>
          </a:p>
        </p:txBody>
      </p:sp>
      <p:pic>
        <p:nvPicPr>
          <p:cNvPr id="34" name="Picture 33">
            <a:extLst>
              <a:ext uri="{FF2B5EF4-FFF2-40B4-BE49-F238E27FC236}">
                <a16:creationId xmlns:a16="http://schemas.microsoft.com/office/drawing/2014/main" id="{DA20CE0B-92EC-45FD-8F68-38003D6D8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0" y="4586080"/>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 name="Content Placeholder 2">
            <a:extLst>
              <a:ext uri="{FF2B5EF4-FFF2-40B4-BE49-F238E27FC236}">
                <a16:creationId xmlns:a16="http://schemas.microsoft.com/office/drawing/2014/main" id="{3A775B77-0874-DA4A-8200-67B6FCC092CB}"/>
              </a:ext>
            </a:extLst>
          </p:cNvPr>
          <p:cNvSpPr>
            <a:spLocks noGrp="1"/>
          </p:cNvSpPr>
          <p:nvPr>
            <p:ph idx="1"/>
          </p:nvPr>
        </p:nvSpPr>
        <p:spPr>
          <a:xfrm>
            <a:off x="1171575" y="3806169"/>
            <a:ext cx="9469211" cy="865639"/>
          </a:xfrm>
        </p:spPr>
        <p:txBody>
          <a:bodyPr vert="horz" lIns="91440" tIns="45720" rIns="91440" bIns="45720" rtlCol="0" anchor="t">
            <a:normAutofit lnSpcReduction="10000"/>
          </a:bodyPr>
          <a:lstStyle/>
          <a:p>
            <a:pPr marL="0" indent="0">
              <a:spcBef>
                <a:spcPts val="0"/>
              </a:spcBef>
              <a:spcAft>
                <a:spcPts val="600"/>
              </a:spcAft>
              <a:buNone/>
            </a:pPr>
            <a:r>
              <a:rPr lang="en-US" sz="2400" dirty="0">
                <a:solidFill>
                  <a:schemeClr val="bg1"/>
                </a:solidFill>
              </a:rPr>
              <a:t>Anna A. Alsufieva</a:t>
            </a:r>
          </a:p>
          <a:p>
            <a:pPr marL="0" indent="0">
              <a:spcBef>
                <a:spcPts val="0"/>
              </a:spcBef>
              <a:spcAft>
                <a:spcPts val="600"/>
              </a:spcAft>
              <a:buNone/>
            </a:pPr>
            <a:r>
              <a:rPr lang="en-US" sz="2400" dirty="0">
                <a:solidFill>
                  <a:schemeClr val="bg1"/>
                </a:solidFill>
              </a:rPr>
              <a:t>Portland State University, Russian Flagship </a:t>
            </a:r>
          </a:p>
          <a:p>
            <a:pPr marL="0" indent="0" algn="ctr">
              <a:buNone/>
            </a:pPr>
            <a:endParaRPr lang="en-US" sz="2700" kern="1200" dirty="0">
              <a:solidFill>
                <a:srgbClr val="FFFFFF"/>
              </a:solidFill>
              <a:latin typeface="+mn-lt"/>
              <a:ea typeface="+mn-ea"/>
              <a:cs typeface="+mn-cs"/>
            </a:endParaRPr>
          </a:p>
        </p:txBody>
      </p:sp>
    </p:spTree>
    <p:extLst>
      <p:ext uri="{BB962C8B-B14F-4D97-AF65-F5344CB8AC3E}">
        <p14:creationId xmlns:p14="http://schemas.microsoft.com/office/powerpoint/2010/main" val="4005269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A4640-F943-3449-BDBF-EBE19E51A0BA}"/>
              </a:ext>
            </a:extLst>
          </p:cNvPr>
          <p:cNvSpPr>
            <a:spLocks noGrp="1"/>
          </p:cNvSpPr>
          <p:nvPr>
            <p:ph type="title"/>
          </p:nvPr>
        </p:nvSpPr>
        <p:spPr>
          <a:xfrm>
            <a:off x="838200" y="742115"/>
            <a:ext cx="10760241" cy="902201"/>
          </a:xfrm>
        </p:spPr>
        <p:txBody>
          <a:bodyPr>
            <a:normAutofit fontScale="90000"/>
          </a:bodyPr>
          <a:lstStyle/>
          <a:p>
            <a:r>
              <a:rPr lang="en-US" sz="3100" b="1" dirty="0">
                <a:solidFill>
                  <a:srgbClr val="002060"/>
                </a:solidFill>
              </a:rPr>
              <a:t>Questions for class discussion </a:t>
            </a:r>
            <a:br>
              <a:rPr lang="en-US" sz="3100" b="1" dirty="0">
                <a:solidFill>
                  <a:srgbClr val="002060"/>
                </a:solidFill>
              </a:rPr>
            </a:br>
            <a:r>
              <a:rPr lang="en-US" sz="2700" b="1" dirty="0">
                <a:solidFill>
                  <a:srgbClr val="002060"/>
                </a:solidFill>
              </a:rPr>
              <a:t>(at IH-AL levels – help to move toward impersonal, active/passive categories</a:t>
            </a:r>
            <a:r>
              <a:rPr lang="en-US" sz="3100" b="1" dirty="0">
                <a:solidFill>
                  <a:srgbClr val="002060"/>
                </a:solidFill>
              </a:rPr>
              <a:t>)</a:t>
            </a:r>
            <a:br>
              <a:rPr lang="en-US" sz="3100" b="1" dirty="0"/>
            </a:br>
            <a:endParaRPr lang="en-US" sz="3600" b="1" dirty="0"/>
          </a:p>
        </p:txBody>
      </p:sp>
      <p:sp>
        <p:nvSpPr>
          <p:cNvPr id="3" name="Content Placeholder 2">
            <a:extLst>
              <a:ext uri="{FF2B5EF4-FFF2-40B4-BE49-F238E27FC236}">
                <a16:creationId xmlns:a16="http://schemas.microsoft.com/office/drawing/2014/main" id="{200A3AA4-6364-6344-A9F8-EF54155D8377}"/>
              </a:ext>
            </a:extLst>
          </p:cNvPr>
          <p:cNvSpPr>
            <a:spLocks noGrp="1"/>
          </p:cNvSpPr>
          <p:nvPr>
            <p:ph idx="1"/>
          </p:nvPr>
        </p:nvSpPr>
        <p:spPr>
          <a:xfrm>
            <a:off x="712922" y="1644316"/>
            <a:ext cx="10885519" cy="4694491"/>
          </a:xfrm>
        </p:spPr>
        <p:txBody>
          <a:bodyPr>
            <a:normAutofit lnSpcReduction="10000"/>
          </a:bodyPr>
          <a:lstStyle/>
          <a:p>
            <a:pPr marL="0" indent="0">
              <a:buNone/>
            </a:pPr>
            <a:r>
              <a:rPr lang="en-US" dirty="0"/>
              <a:t>1. If we look at texts</a:t>
            </a:r>
            <a:r>
              <a:rPr lang="ru-RU" dirty="0"/>
              <a:t> 2</a:t>
            </a:r>
            <a:r>
              <a:rPr lang="en-US" dirty="0"/>
              <a:t> and 3, we may notice that many sentences are not grammatically marked with a subjective in a nominative case. But we clearly understand that ”</a:t>
            </a:r>
            <a:r>
              <a:rPr lang="en-US" dirty="0">
                <a:highlight>
                  <a:srgbClr val="FFFF00"/>
                </a:highlight>
              </a:rPr>
              <a:t>a person” performs the actions.</a:t>
            </a:r>
          </a:p>
          <a:p>
            <a:pPr marL="0" indent="0">
              <a:buNone/>
            </a:pPr>
            <a:r>
              <a:rPr lang="en-US" dirty="0"/>
              <a:t>2. In what situations (social contexts) can we see/hear/use Texts 2 and 3? </a:t>
            </a:r>
          </a:p>
          <a:p>
            <a:pPr marL="0" indent="0">
              <a:buNone/>
            </a:pPr>
            <a:r>
              <a:rPr lang="en-US" dirty="0"/>
              <a:t>3. Hypothesize why the authors of texts</a:t>
            </a:r>
            <a:r>
              <a:rPr lang="ru-RU" dirty="0"/>
              <a:t> 2</a:t>
            </a:r>
            <a:r>
              <a:rPr lang="en-US" dirty="0"/>
              <a:t> and 3 have used ”hidden” subjects? Does one use similar constructions in spoken or written English? When? Why? </a:t>
            </a:r>
          </a:p>
          <a:p>
            <a:pPr marL="0" indent="0">
              <a:buNone/>
            </a:pPr>
            <a:r>
              <a:rPr lang="en-US" dirty="0"/>
              <a:t>4. When an author uses different ways to mark or code the actor or doer in a sentence, what do they seek to accomplish? Could we say that author changes the focus: the author “moves” our attention either to action itself, or to actor of the action, or to object of the action?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139829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121F-3AD2-2F41-8BE5-345AD80BC687}"/>
              </a:ext>
            </a:extLst>
          </p:cNvPr>
          <p:cNvSpPr>
            <a:spLocks noGrp="1"/>
          </p:cNvSpPr>
          <p:nvPr>
            <p:ph type="title"/>
          </p:nvPr>
        </p:nvSpPr>
        <p:spPr>
          <a:xfrm>
            <a:off x="838200" y="182880"/>
            <a:ext cx="10515600" cy="1160938"/>
          </a:xfrm>
        </p:spPr>
        <p:txBody>
          <a:bodyPr>
            <a:normAutofit fontScale="90000"/>
          </a:bodyPr>
          <a:lstStyle/>
          <a:p>
            <a:pPr>
              <a:lnSpc>
                <a:spcPct val="100000"/>
              </a:lnSpc>
            </a:pPr>
            <a:r>
              <a:rPr lang="en-US" sz="3600" b="1" i="1" dirty="0"/>
              <a:t>Indefinite personal sentences </a:t>
            </a:r>
            <a:r>
              <a:rPr lang="en-US" sz="3600" b="1" dirty="0"/>
              <a:t>(functions, meaning, context)</a:t>
            </a:r>
            <a:endParaRPr lang="en-US" sz="3600" b="1" i="1" dirty="0"/>
          </a:p>
        </p:txBody>
      </p:sp>
      <p:sp>
        <p:nvSpPr>
          <p:cNvPr id="3" name="Content Placeholder 2">
            <a:extLst>
              <a:ext uri="{FF2B5EF4-FFF2-40B4-BE49-F238E27FC236}">
                <a16:creationId xmlns:a16="http://schemas.microsoft.com/office/drawing/2014/main" id="{FCCFBA02-F62F-A744-B94F-A278D817F2AE}"/>
              </a:ext>
            </a:extLst>
          </p:cNvPr>
          <p:cNvSpPr>
            <a:spLocks noGrp="1"/>
          </p:cNvSpPr>
          <p:nvPr>
            <p:ph idx="1"/>
          </p:nvPr>
        </p:nvSpPr>
        <p:spPr>
          <a:xfrm>
            <a:off x="524256" y="1343817"/>
            <a:ext cx="11346902" cy="5331303"/>
          </a:xfrm>
        </p:spPr>
        <p:txBody>
          <a:bodyPr>
            <a:noAutofit/>
          </a:bodyPr>
          <a:lstStyle/>
          <a:p>
            <a:pPr marL="0" indent="0">
              <a:lnSpc>
                <a:spcPts val="2680"/>
              </a:lnSpc>
              <a:spcBef>
                <a:spcPts val="0"/>
              </a:spcBef>
              <a:buNone/>
            </a:pPr>
            <a:r>
              <a:rPr lang="en-US" sz="2400" dirty="0"/>
              <a:t>1. Instructions, prescriptions (</a:t>
            </a:r>
            <a:r>
              <a:rPr lang="ru-RU" sz="2400" i="1" dirty="0"/>
              <a:t>рыбу режут на куски; тесто берут мокрыми руками, лекарство принимают до еды</a:t>
            </a:r>
            <a:r>
              <a:rPr lang="en-US" sz="2400" dirty="0"/>
              <a:t>).</a:t>
            </a:r>
          </a:p>
          <a:p>
            <a:pPr marL="0" indent="0">
              <a:lnSpc>
                <a:spcPts val="2680"/>
              </a:lnSpc>
              <a:spcBef>
                <a:spcPts val="0"/>
              </a:spcBef>
              <a:buNone/>
            </a:pPr>
            <a:r>
              <a:rPr lang="en-US" sz="2400" dirty="0"/>
              <a:t>2. Description of a setting</a:t>
            </a:r>
            <a:r>
              <a:rPr lang="ru-RU" sz="2400" dirty="0"/>
              <a:t>, </a:t>
            </a:r>
            <a:r>
              <a:rPr lang="en-US" sz="2400" dirty="0"/>
              <a:t>situation – naming of action of indefinite group of people</a:t>
            </a:r>
            <a:r>
              <a:rPr lang="ru-RU" sz="2400" dirty="0"/>
              <a:t> </a:t>
            </a:r>
            <a:r>
              <a:rPr lang="en-US" sz="2400" dirty="0"/>
              <a:t>(</a:t>
            </a:r>
            <a:r>
              <a:rPr lang="ru-RU" sz="2400" i="1" dirty="0"/>
              <a:t>Мы вошли в кафе. В зале смеялись, танцевали, курили</a:t>
            </a:r>
            <a:r>
              <a:rPr lang="ru-RU" sz="2400" dirty="0"/>
              <a:t>)</a:t>
            </a:r>
            <a:r>
              <a:rPr lang="en-US" sz="2400" dirty="0"/>
              <a:t>.</a:t>
            </a:r>
          </a:p>
          <a:p>
            <a:pPr marL="0" indent="0">
              <a:lnSpc>
                <a:spcPts val="2680"/>
              </a:lnSpc>
              <a:spcBef>
                <a:spcPts val="0"/>
              </a:spcBef>
              <a:buNone/>
            </a:pPr>
            <a:r>
              <a:rPr lang="en-US" sz="2400" dirty="0"/>
              <a:t>     </a:t>
            </a:r>
            <a:r>
              <a:rPr lang="ru-RU" sz="2400" dirty="0"/>
              <a:t>2-а </a:t>
            </a:r>
            <a:r>
              <a:rPr lang="en-US" sz="2400" dirty="0"/>
              <a:t>Naming actions</a:t>
            </a:r>
            <a:r>
              <a:rPr lang="ru-RU" sz="2400" dirty="0"/>
              <a:t> </a:t>
            </a:r>
            <a:r>
              <a:rPr lang="en-US" sz="2400" dirty="0"/>
              <a:t>of a “generalized person” </a:t>
            </a:r>
            <a:r>
              <a:rPr lang="ru-RU" sz="2400" dirty="0"/>
              <a:t>(</a:t>
            </a:r>
            <a:r>
              <a:rPr lang="ru-RU" sz="2400" i="1" dirty="0"/>
              <a:t>Дни поздней осени бранят обыкновенно; обычно после окончания школы поступают в университет</a:t>
            </a:r>
            <a:r>
              <a:rPr lang="ru-RU" sz="2400" dirty="0"/>
              <a:t>).</a:t>
            </a:r>
          </a:p>
          <a:p>
            <a:pPr marL="0" indent="0">
              <a:lnSpc>
                <a:spcPts val="2680"/>
              </a:lnSpc>
              <a:spcBef>
                <a:spcPts val="0"/>
              </a:spcBef>
              <a:buNone/>
            </a:pPr>
            <a:r>
              <a:rPr lang="en-US" sz="2400" dirty="0"/>
              <a:t>3. Naming actions of a definite person (e.g.</a:t>
            </a:r>
            <a:r>
              <a:rPr lang="ru-RU" sz="2400" dirty="0"/>
              <a:t>,</a:t>
            </a:r>
            <a:r>
              <a:rPr lang="en-US" sz="2400" dirty="0"/>
              <a:t> colloquial speech: </a:t>
            </a:r>
            <a:r>
              <a:rPr lang="ru-RU" sz="2400" i="1" dirty="0"/>
              <a:t>мне сказали всё, что обо мне думают</a:t>
            </a:r>
            <a:r>
              <a:rPr lang="en-US" sz="2400" i="1" dirty="0"/>
              <a:t>; </a:t>
            </a:r>
            <a:r>
              <a:rPr lang="ru-RU" sz="2400" i="1" dirty="0"/>
              <a:t>«</a:t>
            </a:r>
            <a:r>
              <a:rPr lang="ru-RU" sz="2400" i="1" dirty="0">
                <a:highlight>
                  <a:srgbClr val="FFFF00"/>
                </a:highlight>
              </a:rPr>
              <a:t>Ваш роман прочитали</a:t>
            </a:r>
            <a:r>
              <a:rPr lang="ru-RU" sz="2400" i="1" dirty="0"/>
              <a:t>»</a:t>
            </a:r>
            <a:r>
              <a:rPr lang="en-US" sz="2400" i="1" dirty="0"/>
              <a:t>)</a:t>
            </a:r>
            <a:endParaRPr lang="ru-RU" sz="2400" i="1" dirty="0"/>
          </a:p>
          <a:p>
            <a:pPr marL="0" indent="0">
              <a:lnSpc>
                <a:spcPts val="2680"/>
              </a:lnSpc>
              <a:spcBef>
                <a:spcPts val="0"/>
              </a:spcBef>
              <a:buNone/>
            </a:pPr>
            <a:r>
              <a:rPr lang="ru-RU" sz="2400" dirty="0"/>
              <a:t>4</a:t>
            </a:r>
            <a:r>
              <a:rPr lang="ru-RU" sz="2400" i="1" dirty="0"/>
              <a:t>. </a:t>
            </a:r>
            <a:r>
              <a:rPr lang="en-US" sz="2400" dirty="0"/>
              <a:t>Naming actions of a power, authority</a:t>
            </a:r>
            <a:r>
              <a:rPr lang="ru-RU" sz="2400" dirty="0"/>
              <a:t> (</a:t>
            </a:r>
            <a:r>
              <a:rPr lang="ru-RU" sz="2400" i="1" dirty="0"/>
              <a:t>Цыплёнок жареный… Его поймали, арестовали, велели</a:t>
            </a:r>
            <a:r>
              <a:rPr lang="ru-RU" sz="2400" dirty="0"/>
              <a:t>…)</a:t>
            </a:r>
            <a:endParaRPr lang="en-US" sz="2400" dirty="0"/>
          </a:p>
          <a:p>
            <a:pPr marL="0" indent="0">
              <a:lnSpc>
                <a:spcPts val="2680"/>
              </a:lnSpc>
              <a:spcBef>
                <a:spcPts val="0"/>
              </a:spcBef>
              <a:buNone/>
            </a:pPr>
            <a:r>
              <a:rPr lang="en-US" sz="2400" i="1" dirty="0"/>
              <a:t>5. </a:t>
            </a:r>
            <a:r>
              <a:rPr lang="en-US" sz="2400" dirty="0"/>
              <a:t>Usage locatives implying a group of people (</a:t>
            </a:r>
            <a:r>
              <a:rPr lang="ru-RU" sz="2400" b="1" i="1" dirty="0"/>
              <a:t>В Кремле</a:t>
            </a:r>
            <a:r>
              <a:rPr lang="ru-RU" sz="2400" i="1" dirty="0"/>
              <a:t> говорят о хоккее;</a:t>
            </a:r>
            <a:r>
              <a:rPr lang="en-US" sz="2400" i="1" dirty="0"/>
              <a:t> </a:t>
            </a:r>
            <a:r>
              <a:rPr lang="ru-RU" sz="2400" b="1" i="1" dirty="0"/>
              <a:t>У нас в школе </a:t>
            </a:r>
            <a:r>
              <a:rPr lang="ru-RU" sz="2400" i="1" dirty="0"/>
              <a:t>дают молоко бесплатно; </a:t>
            </a:r>
            <a:r>
              <a:rPr lang="ru-RU" sz="2400" b="1" i="1" dirty="0"/>
              <a:t>В редакции </a:t>
            </a:r>
            <a:r>
              <a:rPr lang="ru-RU" sz="2400" i="1" dirty="0"/>
              <a:t>сообщили</a:t>
            </a:r>
            <a:r>
              <a:rPr lang="ru-RU" sz="2400" dirty="0"/>
              <a:t>… </a:t>
            </a:r>
            <a:r>
              <a:rPr lang="en-US" sz="2400" dirty="0"/>
              <a:t>[* locatives take primary word order position in the sentence; verb types).</a:t>
            </a:r>
          </a:p>
          <a:p>
            <a:pPr marL="0" indent="0">
              <a:lnSpc>
                <a:spcPts val="2680"/>
              </a:lnSpc>
              <a:spcBef>
                <a:spcPts val="0"/>
              </a:spcBef>
              <a:buNone/>
            </a:pPr>
            <a:endParaRPr lang="en-US" sz="2400" dirty="0"/>
          </a:p>
          <a:p>
            <a:pPr marL="0" indent="0">
              <a:lnSpc>
                <a:spcPts val="2680"/>
              </a:lnSpc>
              <a:spcBef>
                <a:spcPts val="0"/>
              </a:spcBef>
              <a:buNone/>
            </a:pPr>
            <a:r>
              <a:rPr lang="en-US" sz="2400" dirty="0"/>
              <a:t>*6</a:t>
            </a:r>
            <a:r>
              <a:rPr lang="ru-RU" sz="2400" dirty="0"/>
              <a:t>. </a:t>
            </a:r>
            <a:r>
              <a:rPr lang="en-US" sz="2400" dirty="0"/>
              <a:t>[</a:t>
            </a:r>
            <a:r>
              <a:rPr lang="ru-RU" sz="2400" dirty="0"/>
              <a:t>субъект речи</a:t>
            </a:r>
            <a:r>
              <a:rPr lang="en-US" sz="2400" dirty="0"/>
              <a:t> – </a:t>
            </a:r>
            <a:r>
              <a:rPr lang="ru-RU" sz="2400" dirty="0"/>
              <a:t>субъект действия</a:t>
            </a:r>
            <a:r>
              <a:rPr lang="en-US" sz="2400" dirty="0"/>
              <a:t>]</a:t>
            </a:r>
            <a:r>
              <a:rPr lang="ru-RU" sz="2400" dirty="0"/>
              <a:t> Как уже </a:t>
            </a:r>
            <a:r>
              <a:rPr lang="ru-RU" sz="2400" i="1" dirty="0"/>
              <a:t>говорилось</a:t>
            </a:r>
            <a:r>
              <a:rPr lang="ru-RU" sz="2400" dirty="0"/>
              <a:t> … / Как уже </a:t>
            </a:r>
            <a:r>
              <a:rPr lang="ru-RU" sz="2400" i="1" dirty="0"/>
              <a:t>говорили</a:t>
            </a:r>
            <a:r>
              <a:rPr lang="ru-RU" sz="2400" dirty="0"/>
              <a:t> … </a:t>
            </a:r>
            <a:endParaRPr lang="en-US" sz="2400" dirty="0"/>
          </a:p>
        </p:txBody>
      </p:sp>
    </p:spTree>
    <p:extLst>
      <p:ext uri="{BB962C8B-B14F-4D97-AF65-F5344CB8AC3E}">
        <p14:creationId xmlns:p14="http://schemas.microsoft.com/office/powerpoint/2010/main" val="206486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BE30-3628-5747-B202-2B47D2D1D8E1}"/>
              </a:ext>
            </a:extLst>
          </p:cNvPr>
          <p:cNvSpPr>
            <a:spLocks noGrp="1"/>
          </p:cNvSpPr>
          <p:nvPr>
            <p:ph type="title"/>
          </p:nvPr>
        </p:nvSpPr>
        <p:spPr>
          <a:xfrm>
            <a:off x="838200" y="365125"/>
            <a:ext cx="10515600" cy="951611"/>
          </a:xfrm>
        </p:spPr>
        <p:txBody>
          <a:bodyPr>
            <a:noAutofit/>
          </a:bodyPr>
          <a:lstStyle/>
          <a:p>
            <a:r>
              <a:rPr lang="en-US" sz="2800" dirty="0"/>
              <a:t>“</a:t>
            </a:r>
            <a:r>
              <a:rPr lang="ru-RU" sz="2800" dirty="0"/>
              <a:t>Ваш</a:t>
            </a:r>
            <a:r>
              <a:rPr lang="en-US" sz="2800" dirty="0"/>
              <a:t>  </a:t>
            </a:r>
            <a:r>
              <a:rPr lang="ru-RU" sz="2800" dirty="0"/>
              <a:t>роман прочитали</a:t>
            </a:r>
            <a:r>
              <a:rPr lang="en-US" sz="2800" dirty="0"/>
              <a:t>” </a:t>
            </a:r>
            <a:br>
              <a:rPr lang="en-US" sz="2800" dirty="0"/>
            </a:br>
            <a:r>
              <a:rPr lang="en-US" sz="2800" dirty="0"/>
              <a:t>indefinite personal sentences with multiple interpretations </a:t>
            </a:r>
          </a:p>
        </p:txBody>
      </p:sp>
      <p:graphicFrame>
        <p:nvGraphicFramePr>
          <p:cNvPr id="4" name="Table 4">
            <a:extLst>
              <a:ext uri="{FF2B5EF4-FFF2-40B4-BE49-F238E27FC236}">
                <a16:creationId xmlns:a16="http://schemas.microsoft.com/office/drawing/2014/main" id="{663C1185-50F1-754E-AEB1-C992CB9539CA}"/>
              </a:ext>
            </a:extLst>
          </p:cNvPr>
          <p:cNvGraphicFramePr>
            <a:graphicFrameLocks noGrp="1"/>
          </p:cNvGraphicFramePr>
          <p:nvPr>
            <p:ph idx="1"/>
            <p:extLst>
              <p:ext uri="{D42A27DB-BD31-4B8C-83A1-F6EECF244321}">
                <p14:modId xmlns:p14="http://schemas.microsoft.com/office/powerpoint/2010/main" val="1326908350"/>
              </p:ext>
            </p:extLst>
          </p:nvPr>
        </p:nvGraphicFramePr>
        <p:xfrm>
          <a:off x="838200" y="1429901"/>
          <a:ext cx="10920984" cy="5281286"/>
        </p:xfrm>
        <a:graphic>
          <a:graphicData uri="http://schemas.openxmlformats.org/drawingml/2006/table">
            <a:tbl>
              <a:tblPr firstRow="1" bandRow="1">
                <a:tableStyleId>{5C22544A-7EE6-4342-B048-85BDC9FD1C3A}</a:tableStyleId>
              </a:tblPr>
              <a:tblGrid>
                <a:gridCol w="5454161">
                  <a:extLst>
                    <a:ext uri="{9D8B030D-6E8A-4147-A177-3AD203B41FA5}">
                      <a16:colId xmlns:a16="http://schemas.microsoft.com/office/drawing/2014/main" val="2328565559"/>
                    </a:ext>
                  </a:extLst>
                </a:gridCol>
                <a:gridCol w="5466823">
                  <a:extLst>
                    <a:ext uri="{9D8B030D-6E8A-4147-A177-3AD203B41FA5}">
                      <a16:colId xmlns:a16="http://schemas.microsoft.com/office/drawing/2014/main" val="2752742935"/>
                    </a:ext>
                  </a:extLst>
                </a:gridCol>
              </a:tblGrid>
              <a:tr h="513208">
                <a:tc>
                  <a:txBody>
                    <a:bodyPr/>
                    <a:lstStyle/>
                    <a:p>
                      <a:r>
                        <a:rPr lang="ru-RU" sz="2100" dirty="0"/>
                        <a:t>Оригинал: М.А. Булгаков </a:t>
                      </a:r>
                    </a:p>
                    <a:p>
                      <a:r>
                        <a:rPr lang="ru-RU" sz="2100" dirty="0"/>
                        <a:t>"Мастер и Маргарита», гл. 32 </a:t>
                      </a:r>
                      <a:endParaRPr lang="en-US" sz="2100" dirty="0"/>
                    </a:p>
                  </a:txBody>
                  <a:tcPr/>
                </a:tc>
                <a:tc>
                  <a:txBody>
                    <a:bodyPr/>
                    <a:lstStyle/>
                    <a:p>
                      <a:r>
                        <a:rPr lang="ru-RU" sz="2100"/>
                        <a:t>Варианты перевода </a:t>
                      </a:r>
                      <a:endParaRPr lang="en-US" sz="2100"/>
                    </a:p>
                  </a:txBody>
                  <a:tcPr/>
                </a:tc>
                <a:extLst>
                  <a:ext uri="{0D108BD9-81ED-4DB2-BD59-A6C34878D82A}">
                    <a16:rowId xmlns:a16="http://schemas.microsoft.com/office/drawing/2014/main" val="537318156"/>
                  </a:ext>
                </a:extLst>
              </a:tr>
              <a:tr h="45497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100" kern="1200">
                          <a:solidFill>
                            <a:schemeClr val="tx1"/>
                          </a:solidFill>
                          <a:effectLst/>
                          <a:latin typeface="+mn-lt"/>
                          <a:ea typeface="+mn-ea"/>
                          <a:cs typeface="+mn-cs"/>
                        </a:rPr>
                        <a:t>— Ваш</a:t>
                      </a:r>
                      <a:r>
                        <a:rPr lang="en-US" sz="2100" kern="1200">
                          <a:solidFill>
                            <a:schemeClr val="tx1"/>
                          </a:solidFill>
                          <a:effectLst/>
                          <a:latin typeface="+mn-lt"/>
                          <a:ea typeface="+mn-ea"/>
                          <a:cs typeface="+mn-cs"/>
                        </a:rPr>
                        <a:t>  </a:t>
                      </a:r>
                      <a:r>
                        <a:rPr lang="ru-RU" sz="2100" kern="1200">
                          <a:solidFill>
                            <a:schemeClr val="tx1"/>
                          </a:solidFill>
                          <a:effectLst/>
                          <a:latin typeface="+mn-lt"/>
                          <a:ea typeface="+mn-ea"/>
                          <a:cs typeface="+mn-cs"/>
                        </a:rPr>
                        <a:t>роман прочитали, — заговорил </a:t>
                      </a:r>
                      <a:r>
                        <a:rPr lang="ru-RU" sz="2100" kern="1200" err="1">
                          <a:solidFill>
                            <a:schemeClr val="tx1"/>
                          </a:solidFill>
                          <a:effectLst/>
                          <a:latin typeface="+mn-lt"/>
                          <a:ea typeface="+mn-ea"/>
                          <a:cs typeface="+mn-cs"/>
                        </a:rPr>
                        <a:t>Воланд</a:t>
                      </a:r>
                      <a:r>
                        <a:rPr lang="ru-RU" sz="2100" kern="1200">
                          <a:solidFill>
                            <a:schemeClr val="tx1"/>
                          </a:solidFill>
                          <a:effectLst/>
                          <a:latin typeface="+mn-lt"/>
                          <a:ea typeface="+mn-ea"/>
                          <a:cs typeface="+mn-cs"/>
                        </a:rPr>
                        <a:t>,</a:t>
                      </a:r>
                      <a:r>
                        <a:rPr lang="en-US" sz="2100" kern="1200">
                          <a:solidFill>
                            <a:schemeClr val="tx1"/>
                          </a:solidFill>
                          <a:effectLst/>
                          <a:latin typeface="+mn-lt"/>
                          <a:ea typeface="+mn-ea"/>
                          <a:cs typeface="+mn-cs"/>
                        </a:rPr>
                        <a:t>  </a:t>
                      </a:r>
                      <a:r>
                        <a:rPr lang="ru-RU" sz="2100" kern="1200">
                          <a:solidFill>
                            <a:schemeClr val="tx1"/>
                          </a:solidFill>
                          <a:effectLst/>
                          <a:latin typeface="+mn-lt"/>
                          <a:ea typeface="+mn-ea"/>
                          <a:cs typeface="+mn-cs"/>
                        </a:rPr>
                        <a:t>поворачиваясь к мастеру, — и</a:t>
                      </a:r>
                      <a:r>
                        <a:rPr lang="en-US" sz="2100" kern="1200">
                          <a:solidFill>
                            <a:schemeClr val="tx1"/>
                          </a:solidFill>
                          <a:effectLst/>
                          <a:latin typeface="+mn-lt"/>
                          <a:ea typeface="+mn-ea"/>
                          <a:cs typeface="+mn-cs"/>
                        </a:rPr>
                        <a:t>  </a:t>
                      </a:r>
                      <a:r>
                        <a:rPr lang="ru-RU" sz="2100" kern="1200">
                          <a:solidFill>
                            <a:schemeClr val="tx1"/>
                          </a:solidFill>
                          <a:effectLst/>
                          <a:latin typeface="+mn-lt"/>
                          <a:ea typeface="+mn-ea"/>
                          <a:cs typeface="+mn-cs"/>
                        </a:rPr>
                        <a:t>сказали</a:t>
                      </a:r>
                      <a:r>
                        <a:rPr lang="en-US" sz="2100" kern="1200">
                          <a:solidFill>
                            <a:schemeClr val="tx1"/>
                          </a:solidFill>
                          <a:effectLst/>
                          <a:latin typeface="+mn-lt"/>
                          <a:ea typeface="+mn-ea"/>
                          <a:cs typeface="+mn-cs"/>
                        </a:rPr>
                        <a:t>  </a:t>
                      </a:r>
                      <a:r>
                        <a:rPr lang="ru-RU" sz="2100" kern="1200">
                          <a:solidFill>
                            <a:schemeClr val="tx1"/>
                          </a:solidFill>
                          <a:effectLst/>
                          <a:latin typeface="+mn-lt"/>
                          <a:ea typeface="+mn-ea"/>
                          <a:cs typeface="+mn-cs"/>
                        </a:rPr>
                        <a:t>только</a:t>
                      </a:r>
                      <a:r>
                        <a:rPr lang="en-US" sz="2100" kern="1200">
                          <a:solidFill>
                            <a:schemeClr val="tx1"/>
                          </a:solidFill>
                          <a:effectLst/>
                          <a:latin typeface="+mn-lt"/>
                          <a:ea typeface="+mn-ea"/>
                          <a:cs typeface="+mn-cs"/>
                        </a:rPr>
                        <a:t>  </a:t>
                      </a:r>
                      <a:r>
                        <a:rPr lang="ru-RU" sz="2100" kern="1200">
                          <a:solidFill>
                            <a:schemeClr val="tx1"/>
                          </a:solidFill>
                          <a:effectLst/>
                          <a:latin typeface="+mn-lt"/>
                          <a:ea typeface="+mn-ea"/>
                          <a:cs typeface="+mn-cs"/>
                        </a:rPr>
                        <a:t>одно, что он, к сожалению,</a:t>
                      </a:r>
                      <a:r>
                        <a:rPr lang="en-US" sz="2100" kern="1200">
                          <a:solidFill>
                            <a:schemeClr val="tx1"/>
                          </a:solidFill>
                          <a:effectLst/>
                          <a:latin typeface="+mn-lt"/>
                          <a:ea typeface="+mn-ea"/>
                          <a:cs typeface="+mn-cs"/>
                        </a:rPr>
                        <a:t>  </a:t>
                      </a:r>
                      <a:r>
                        <a:rPr lang="ru-RU" sz="2100" kern="1200">
                          <a:solidFill>
                            <a:schemeClr val="tx1"/>
                          </a:solidFill>
                          <a:effectLst/>
                          <a:latin typeface="+mn-lt"/>
                          <a:ea typeface="+mn-ea"/>
                          <a:cs typeface="+mn-cs"/>
                        </a:rPr>
                        <a:t>не окончен </a:t>
                      </a:r>
                      <a:r>
                        <a:rPr lang="en-US" sz="2100" kern="1200">
                          <a:solidFill>
                            <a:schemeClr val="tx1"/>
                          </a:solidFill>
                          <a:effectLst/>
                          <a:latin typeface="+mn-lt"/>
                          <a:ea typeface="+mn-ea"/>
                          <a:cs typeface="+mn-cs"/>
                        </a:rPr>
                        <a:t>&lt;…&gt;</a:t>
                      </a:r>
                      <a:endParaRPr lang="en-US" sz="2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kern="1200" dirty="0">
                          <a:solidFill>
                            <a:schemeClr val="tx1"/>
                          </a:solidFill>
                          <a:effectLst/>
                          <a:latin typeface="+mn-lt"/>
                          <a:ea typeface="+mn-ea"/>
                          <a:cs typeface="+mn-cs"/>
                        </a:rPr>
                        <a:t>1) “We have read your novel,' said </a:t>
                      </a:r>
                      <a:r>
                        <a:rPr lang="en-US" sz="2100" kern="1200" dirty="0" err="1">
                          <a:solidFill>
                            <a:schemeClr val="tx1"/>
                          </a:solidFill>
                          <a:effectLst/>
                          <a:latin typeface="+mn-lt"/>
                          <a:ea typeface="+mn-ea"/>
                          <a:cs typeface="+mn-cs"/>
                        </a:rPr>
                        <a:t>Woland</a:t>
                      </a:r>
                      <a:r>
                        <a:rPr lang="en-US" sz="2100" kern="1200" dirty="0">
                          <a:solidFill>
                            <a:schemeClr val="tx1"/>
                          </a:solidFill>
                          <a:effectLst/>
                          <a:latin typeface="+mn-lt"/>
                          <a:ea typeface="+mn-ea"/>
                          <a:cs typeface="+mn-cs"/>
                        </a:rPr>
                        <a:t>, turning to the master,' and we can only say that unfortunately it is not finished.”</a:t>
                      </a:r>
                      <a:endParaRPr lang="en-US" sz="2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i="1" kern="1200" dirty="0">
                          <a:solidFill>
                            <a:schemeClr val="dk1"/>
                          </a:solidFill>
                          <a:effectLst/>
                          <a:latin typeface="+mn-lt"/>
                          <a:ea typeface="+mn-ea"/>
                          <a:cs typeface="+mn-cs"/>
                        </a:rPr>
                        <a:t>Translated from the Russian by Michael Glenny. Published by Collins and Harvill Press, London, 1967 </a:t>
                      </a:r>
                    </a:p>
                    <a:p>
                      <a:endParaRPr lang="ru-RU" sz="2100" dirty="0"/>
                    </a:p>
                    <a:p>
                      <a:r>
                        <a:rPr lang="en-US" sz="2100" kern="1200" dirty="0">
                          <a:solidFill>
                            <a:schemeClr val="dk1"/>
                          </a:solidFill>
                          <a:effectLst/>
                          <a:latin typeface="+mn-lt"/>
                          <a:ea typeface="+mn-ea"/>
                          <a:cs typeface="+mn-cs"/>
                        </a:rPr>
                        <a:t>2) ”Your novel has been read,” </a:t>
                      </a:r>
                      <a:r>
                        <a:rPr lang="en-US" sz="2100" kern="1200" dirty="0" err="1">
                          <a:solidFill>
                            <a:schemeClr val="dk1"/>
                          </a:solidFill>
                          <a:effectLst/>
                          <a:latin typeface="+mn-lt"/>
                          <a:ea typeface="+mn-ea"/>
                          <a:cs typeface="+mn-cs"/>
                        </a:rPr>
                        <a:t>Woland</a:t>
                      </a:r>
                      <a:r>
                        <a:rPr lang="en-US" sz="2100" kern="1200" dirty="0">
                          <a:solidFill>
                            <a:schemeClr val="dk1"/>
                          </a:solidFill>
                          <a:effectLst/>
                          <a:latin typeface="+mn-lt"/>
                          <a:ea typeface="+mn-ea"/>
                          <a:cs typeface="+mn-cs"/>
                        </a:rPr>
                        <a:t> began, turning to the master, “and the only thing said about it was that, unfortunately, it is not finished.”</a:t>
                      </a:r>
                      <a:endParaRPr lang="ru-RU" sz="21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i="1" kern="1200" dirty="0">
                          <a:solidFill>
                            <a:schemeClr val="dk1"/>
                          </a:solidFill>
                          <a:effectLst/>
                          <a:latin typeface="+mn-lt"/>
                          <a:ea typeface="+mn-ea"/>
                          <a:cs typeface="+mn-cs"/>
                        </a:rPr>
                        <a:t>Translated and with Notes by Richard </a:t>
                      </a:r>
                      <a:r>
                        <a:rPr lang="en-US" sz="2100" i="1" kern="1200" dirty="0" err="1">
                          <a:solidFill>
                            <a:schemeClr val="dk1"/>
                          </a:solidFill>
                          <a:effectLst/>
                          <a:latin typeface="+mn-lt"/>
                          <a:ea typeface="+mn-ea"/>
                          <a:cs typeface="+mn-cs"/>
                        </a:rPr>
                        <a:t>Pevear</a:t>
                      </a:r>
                      <a:r>
                        <a:rPr lang="en-US" sz="2100" i="1" kern="1200" dirty="0">
                          <a:solidFill>
                            <a:schemeClr val="dk1"/>
                          </a:solidFill>
                          <a:effectLst/>
                          <a:latin typeface="+mn-lt"/>
                          <a:ea typeface="+mn-ea"/>
                          <a:cs typeface="+mn-cs"/>
                        </a:rPr>
                        <a:t> and Larissa </a:t>
                      </a:r>
                      <a:r>
                        <a:rPr lang="en-US" sz="2100" i="1" kern="1200" dirty="0" err="1">
                          <a:solidFill>
                            <a:schemeClr val="dk1"/>
                          </a:solidFill>
                          <a:effectLst/>
                          <a:latin typeface="+mn-lt"/>
                          <a:ea typeface="+mn-ea"/>
                          <a:cs typeface="+mn-cs"/>
                        </a:rPr>
                        <a:t>Volokhonsky</a:t>
                      </a:r>
                      <a:r>
                        <a:rPr lang="en-US" sz="2100" i="1" kern="1200" dirty="0">
                          <a:solidFill>
                            <a:schemeClr val="dk1"/>
                          </a:solidFill>
                          <a:effectLst/>
                          <a:latin typeface="+mn-lt"/>
                          <a:ea typeface="+mn-ea"/>
                          <a:cs typeface="+mn-cs"/>
                        </a:rPr>
                        <a:t> Penguin Books 1997</a:t>
                      </a:r>
                    </a:p>
                  </a:txBody>
                  <a:tcPr/>
                </a:tc>
                <a:extLst>
                  <a:ext uri="{0D108BD9-81ED-4DB2-BD59-A6C34878D82A}">
                    <a16:rowId xmlns:a16="http://schemas.microsoft.com/office/drawing/2014/main" val="1451339648"/>
                  </a:ext>
                </a:extLst>
              </a:tr>
            </a:tbl>
          </a:graphicData>
        </a:graphic>
      </p:graphicFrame>
    </p:spTree>
    <p:extLst>
      <p:ext uri="{BB962C8B-B14F-4D97-AF65-F5344CB8AC3E}">
        <p14:creationId xmlns:p14="http://schemas.microsoft.com/office/powerpoint/2010/main" val="3661371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389812"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a:solidFill>
                <a:schemeClr val="tx1"/>
              </a:solidFill>
            </a:endParaRPr>
          </a:p>
        </p:txBody>
      </p:sp>
      <p:sp>
        <p:nvSpPr>
          <p:cNvPr id="2" name="Title 1">
            <a:extLst>
              <a:ext uri="{FF2B5EF4-FFF2-40B4-BE49-F238E27FC236}">
                <a16:creationId xmlns:a16="http://schemas.microsoft.com/office/drawing/2014/main" id="{EC1E4773-1404-4D40-89A0-29E5435F1FED}"/>
              </a:ext>
            </a:extLst>
          </p:cNvPr>
          <p:cNvSpPr>
            <a:spLocks noGrp="1"/>
          </p:cNvSpPr>
          <p:nvPr>
            <p:ph type="title"/>
          </p:nvPr>
        </p:nvSpPr>
        <p:spPr>
          <a:xfrm>
            <a:off x="7713579" y="115073"/>
            <a:ext cx="4093410" cy="1118174"/>
          </a:xfrm>
        </p:spPr>
        <p:txBody>
          <a:bodyPr anchor="t">
            <a:noAutofit/>
          </a:bodyPr>
          <a:lstStyle/>
          <a:p>
            <a:r>
              <a:rPr lang="en-US" sz="3600" dirty="0"/>
              <a:t>Topics for students writing</a:t>
            </a:r>
          </a:p>
        </p:txBody>
      </p:sp>
      <p:sp>
        <p:nvSpPr>
          <p:cNvPr id="32" name="Freeform: Shape 31">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13579"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24543EC4-2505-654E-BFDA-7F7B64843B9C}"/>
              </a:ext>
            </a:extLst>
          </p:cNvPr>
          <p:cNvPicPr>
            <a:picLocks noChangeAspect="1"/>
          </p:cNvPicPr>
          <p:nvPr/>
        </p:nvPicPr>
        <p:blipFill>
          <a:blip r:embed="rId2"/>
          <a:stretch>
            <a:fillRect/>
          </a:stretch>
        </p:blipFill>
        <p:spPr>
          <a:xfrm>
            <a:off x="686958" y="1020897"/>
            <a:ext cx="6430843" cy="3850174"/>
          </a:xfrm>
          <a:prstGeom prst="rect">
            <a:avLst/>
          </a:prstGeom>
        </p:spPr>
      </p:pic>
      <p:sp>
        <p:nvSpPr>
          <p:cNvPr id="3" name="Content Placeholder 2">
            <a:extLst>
              <a:ext uri="{FF2B5EF4-FFF2-40B4-BE49-F238E27FC236}">
                <a16:creationId xmlns:a16="http://schemas.microsoft.com/office/drawing/2014/main" id="{F445139C-85C6-8C44-A3AF-FC0C461B8945}"/>
              </a:ext>
            </a:extLst>
          </p:cNvPr>
          <p:cNvSpPr>
            <a:spLocks noGrp="1"/>
          </p:cNvSpPr>
          <p:nvPr>
            <p:ph idx="1"/>
          </p:nvPr>
        </p:nvSpPr>
        <p:spPr>
          <a:xfrm>
            <a:off x="7389812" y="1327505"/>
            <a:ext cx="4610901" cy="5135288"/>
          </a:xfrm>
        </p:spPr>
        <p:txBody>
          <a:bodyPr>
            <a:normAutofit fontScale="70000" lnSpcReduction="20000"/>
          </a:bodyPr>
          <a:lstStyle/>
          <a:p>
            <a:pPr>
              <a:lnSpc>
                <a:spcPct val="100000"/>
              </a:lnSpc>
              <a:spcBef>
                <a:spcPts val="0"/>
              </a:spcBef>
            </a:pPr>
            <a:r>
              <a:rPr lang="ru-RU" dirty="0">
                <a:solidFill>
                  <a:schemeClr val="tx1">
                    <a:alpha val="60000"/>
                  </a:schemeClr>
                </a:solidFill>
              </a:rPr>
              <a:t>1. </a:t>
            </a:r>
            <a:r>
              <a:rPr lang="en-US" dirty="0">
                <a:solidFill>
                  <a:schemeClr val="tx1">
                    <a:alpha val="60000"/>
                  </a:schemeClr>
                </a:solidFill>
              </a:rPr>
              <a:t>Explain </a:t>
            </a:r>
            <a:r>
              <a:rPr lang="en-US" i="1" dirty="0">
                <a:solidFill>
                  <a:schemeClr val="tx1">
                    <a:alpha val="60000"/>
                  </a:schemeClr>
                </a:solidFill>
              </a:rPr>
              <a:t>how</a:t>
            </a:r>
            <a:r>
              <a:rPr lang="en-US" dirty="0">
                <a:solidFill>
                  <a:schemeClr val="tx1">
                    <a:alpha val="60000"/>
                  </a:schemeClr>
                </a:solidFill>
              </a:rPr>
              <a:t> in your country people invite guests.</a:t>
            </a:r>
          </a:p>
          <a:p>
            <a:pPr>
              <a:lnSpc>
                <a:spcPct val="100000"/>
              </a:lnSpc>
              <a:spcBef>
                <a:spcPts val="0"/>
              </a:spcBef>
            </a:pPr>
            <a:endParaRPr lang="en-US" dirty="0">
              <a:solidFill>
                <a:schemeClr val="tx1">
                  <a:alpha val="60000"/>
                </a:schemeClr>
              </a:solidFill>
            </a:endParaRPr>
          </a:p>
          <a:p>
            <a:pPr>
              <a:lnSpc>
                <a:spcPct val="100000"/>
              </a:lnSpc>
              <a:spcBef>
                <a:spcPts val="0"/>
              </a:spcBef>
            </a:pPr>
            <a:r>
              <a:rPr lang="en-US" dirty="0">
                <a:solidFill>
                  <a:schemeClr val="tx1">
                    <a:alpha val="60000"/>
                  </a:schemeClr>
                </a:solidFill>
              </a:rPr>
              <a:t>2. Explain </a:t>
            </a:r>
            <a:r>
              <a:rPr lang="en-US" i="1" dirty="0">
                <a:solidFill>
                  <a:schemeClr val="tx1">
                    <a:alpha val="60000"/>
                  </a:schemeClr>
                </a:solidFill>
              </a:rPr>
              <a:t>how</a:t>
            </a:r>
            <a:r>
              <a:rPr lang="en-US" dirty="0">
                <a:solidFill>
                  <a:schemeClr val="tx1">
                    <a:alpha val="60000"/>
                  </a:schemeClr>
                </a:solidFill>
              </a:rPr>
              <a:t> to prepare a dish (a typical student dish, your favorite, stone soup…)</a:t>
            </a:r>
          </a:p>
          <a:p>
            <a:pPr>
              <a:lnSpc>
                <a:spcPct val="100000"/>
              </a:lnSpc>
              <a:spcBef>
                <a:spcPts val="0"/>
              </a:spcBef>
            </a:pPr>
            <a:endParaRPr lang="en-US" dirty="0">
              <a:solidFill>
                <a:schemeClr val="tx1">
                  <a:alpha val="60000"/>
                </a:schemeClr>
              </a:solidFill>
            </a:endParaRPr>
          </a:p>
          <a:p>
            <a:pPr>
              <a:lnSpc>
                <a:spcPct val="100000"/>
              </a:lnSpc>
              <a:spcBef>
                <a:spcPts val="0"/>
              </a:spcBef>
            </a:pPr>
            <a:r>
              <a:rPr lang="en-US" dirty="0">
                <a:solidFill>
                  <a:schemeClr val="tx1">
                    <a:alpha val="60000"/>
                  </a:schemeClr>
                </a:solidFill>
              </a:rPr>
              <a:t>3. Using illustrations, write </a:t>
            </a:r>
            <a:r>
              <a:rPr lang="en-US" i="1" dirty="0">
                <a:solidFill>
                  <a:schemeClr val="tx1">
                    <a:alpha val="60000"/>
                  </a:schemeClr>
                </a:solidFill>
              </a:rPr>
              <a:t>how</a:t>
            </a:r>
            <a:r>
              <a:rPr lang="en-US" dirty="0">
                <a:solidFill>
                  <a:schemeClr val="tx1">
                    <a:alpha val="60000"/>
                  </a:schemeClr>
                </a:solidFill>
              </a:rPr>
              <a:t> to cook, to make </a:t>
            </a:r>
            <a:r>
              <a:rPr lang="ru-RU" dirty="0">
                <a:solidFill>
                  <a:schemeClr val="tx1">
                    <a:alpha val="60000"/>
                  </a:schemeClr>
                </a:solidFill>
              </a:rPr>
              <a:t>… </a:t>
            </a:r>
            <a:endParaRPr lang="en-US" dirty="0">
              <a:solidFill>
                <a:schemeClr val="tx1">
                  <a:alpha val="60000"/>
                </a:schemeClr>
              </a:solidFill>
            </a:endParaRPr>
          </a:p>
          <a:p>
            <a:pPr>
              <a:lnSpc>
                <a:spcPct val="100000"/>
              </a:lnSpc>
              <a:spcBef>
                <a:spcPts val="0"/>
              </a:spcBef>
            </a:pPr>
            <a:endParaRPr lang="en-US" dirty="0">
              <a:solidFill>
                <a:schemeClr val="tx1">
                  <a:alpha val="60000"/>
                </a:schemeClr>
              </a:solidFill>
            </a:endParaRPr>
          </a:p>
          <a:p>
            <a:pPr>
              <a:lnSpc>
                <a:spcPct val="100000"/>
              </a:lnSpc>
              <a:spcBef>
                <a:spcPts val="0"/>
              </a:spcBef>
            </a:pPr>
            <a:r>
              <a:rPr lang="en-US" dirty="0">
                <a:solidFill>
                  <a:schemeClr val="tx1">
                    <a:alpha val="60000"/>
                  </a:schemeClr>
                </a:solidFill>
              </a:rPr>
              <a:t>4. Explain </a:t>
            </a:r>
            <a:r>
              <a:rPr lang="en-US" i="1" dirty="0">
                <a:solidFill>
                  <a:schemeClr val="tx1">
                    <a:alpha val="60000"/>
                  </a:schemeClr>
                </a:solidFill>
              </a:rPr>
              <a:t>how</a:t>
            </a:r>
            <a:r>
              <a:rPr lang="en-US" dirty="0">
                <a:solidFill>
                  <a:schemeClr val="tx1">
                    <a:alpha val="60000"/>
                  </a:schemeClr>
                </a:solidFill>
              </a:rPr>
              <a:t> students in your country apply to university.</a:t>
            </a:r>
          </a:p>
          <a:p>
            <a:pPr>
              <a:lnSpc>
                <a:spcPct val="100000"/>
              </a:lnSpc>
              <a:spcBef>
                <a:spcPts val="0"/>
              </a:spcBef>
            </a:pPr>
            <a:endParaRPr lang="en-US" dirty="0">
              <a:solidFill>
                <a:schemeClr val="tx1">
                  <a:alpha val="60000"/>
                </a:schemeClr>
              </a:solidFill>
            </a:endParaRPr>
          </a:p>
          <a:p>
            <a:pPr>
              <a:lnSpc>
                <a:spcPct val="100000"/>
              </a:lnSpc>
              <a:spcBef>
                <a:spcPts val="0"/>
              </a:spcBef>
            </a:pPr>
            <a:r>
              <a:rPr lang="en-US" dirty="0">
                <a:solidFill>
                  <a:schemeClr val="tx1">
                    <a:alpha val="60000"/>
                  </a:schemeClr>
                </a:solidFill>
              </a:rPr>
              <a:t>5. Make an encyclopedia of a local culture, a region, a social group…</a:t>
            </a:r>
          </a:p>
          <a:p>
            <a:pPr>
              <a:lnSpc>
                <a:spcPct val="100000"/>
              </a:lnSpc>
              <a:spcBef>
                <a:spcPts val="0"/>
              </a:spcBef>
            </a:pPr>
            <a:r>
              <a:rPr lang="en-US" sz="2000" dirty="0">
                <a:solidFill>
                  <a:schemeClr val="tx1">
                    <a:alpha val="60000"/>
                  </a:schemeClr>
                </a:solidFill>
              </a:rPr>
              <a:t>(</a:t>
            </a:r>
            <a:r>
              <a:rPr lang="en-US" dirty="0">
                <a:solidFill>
                  <a:schemeClr val="tx1">
                    <a:alpha val="60000"/>
                  </a:schemeClr>
                </a:solidFill>
              </a:rPr>
              <a:t>genre/style of encyclopedia article)</a:t>
            </a:r>
          </a:p>
          <a:p>
            <a:pPr>
              <a:lnSpc>
                <a:spcPct val="100000"/>
              </a:lnSpc>
              <a:spcBef>
                <a:spcPts val="0"/>
              </a:spcBef>
            </a:pPr>
            <a:endParaRPr lang="en-US" dirty="0">
              <a:solidFill>
                <a:schemeClr val="tx1">
                  <a:alpha val="60000"/>
                </a:schemeClr>
              </a:solidFill>
            </a:endParaRPr>
          </a:p>
          <a:p>
            <a:pPr marL="0" indent="0">
              <a:lnSpc>
                <a:spcPct val="100000"/>
              </a:lnSpc>
              <a:spcBef>
                <a:spcPts val="0"/>
              </a:spcBef>
              <a:buNone/>
            </a:pPr>
            <a:r>
              <a:rPr lang="en-US" dirty="0">
                <a:solidFill>
                  <a:schemeClr val="tx1">
                    <a:alpha val="60000"/>
                  </a:schemeClr>
                </a:solidFill>
              </a:rPr>
              <a:t>(if it  is interesting “Job Interview” activity - share in the Zoom chat).  </a:t>
            </a:r>
            <a:endParaRPr lang="en-US" sz="2000" dirty="0">
              <a:solidFill>
                <a:schemeClr val="tx1">
                  <a:alpha val="60000"/>
                </a:schemeClr>
              </a:solidFill>
            </a:endParaRPr>
          </a:p>
        </p:txBody>
      </p:sp>
      <p:sp>
        <p:nvSpPr>
          <p:cNvPr id="6" name="TextBox 5">
            <a:extLst>
              <a:ext uri="{FF2B5EF4-FFF2-40B4-BE49-F238E27FC236}">
                <a16:creationId xmlns:a16="http://schemas.microsoft.com/office/drawing/2014/main" id="{5BE9F6E8-62F3-F341-BF4B-8D24456BA25E}"/>
              </a:ext>
            </a:extLst>
          </p:cNvPr>
          <p:cNvSpPr txBox="1"/>
          <p:nvPr/>
        </p:nvSpPr>
        <p:spPr>
          <a:xfrm>
            <a:off x="826676" y="5169028"/>
            <a:ext cx="6291125" cy="695507"/>
          </a:xfrm>
          <a:prstGeom prst="rect">
            <a:avLst/>
          </a:prstGeom>
          <a:solidFill>
            <a:srgbClr val="000000">
              <a:alpha val="50000"/>
            </a:srgbClr>
          </a:solidFill>
          <a:ln>
            <a:noFill/>
          </a:ln>
        </p:spPr>
        <p:txBody>
          <a:bodyPr wrap="square" rtlCol="0">
            <a:noAutofit/>
          </a:bodyPr>
          <a:lstStyle/>
          <a:p>
            <a:pPr algn="ctr">
              <a:spcAft>
                <a:spcPts val="600"/>
              </a:spcAft>
            </a:pPr>
            <a:r>
              <a:rPr lang="ru-RU" sz="1600" dirty="0">
                <a:solidFill>
                  <a:srgbClr val="FFFFFF"/>
                </a:solidFill>
              </a:rPr>
              <a:t>Иллюстраторы: Галина и Станислав Хабаровы  (</a:t>
            </a:r>
            <a:r>
              <a:rPr lang="ru-RU" sz="1600" b="1" dirty="0">
                <a:solidFill>
                  <a:srgbClr val="FFFFFF"/>
                </a:solidFill>
                <a:hlinkClick r:id="rId3">
                  <a:extLst>
                    <a:ext uri="{A12FA001-AC4F-418D-AE19-62706E023703}">
                      <ahyp:hlinkClr xmlns:ahyp="http://schemas.microsoft.com/office/drawing/2018/hyperlinkcolor" val="tx"/>
                    </a:ext>
                  </a:extLst>
                </a:hlinkClick>
              </a:rPr>
              <a:t>С</a:t>
            </a:r>
            <a:r>
              <a:rPr lang="en-US" sz="1600" b="1" dirty="0">
                <a:solidFill>
                  <a:srgbClr val="FFFFFF"/>
                </a:solidFill>
                <a:hlinkClick r:id="rId3">
                  <a:extLst>
                    <a:ext uri="{A12FA001-AC4F-418D-AE19-62706E023703}">
                      <ahyp:hlinkClr xmlns:ahyp="http://schemas.microsoft.com/office/drawing/2018/hyperlinkcolor" val="tx"/>
                    </a:ext>
                  </a:extLst>
                </a:hlinkClick>
              </a:rPr>
              <a:t>hefdaw</a:t>
            </a:r>
            <a:r>
              <a:rPr lang="en-US" sz="1600" b="1">
                <a:solidFill>
                  <a:srgbClr val="FFFFFF"/>
                </a:solidFill>
              </a:rPr>
              <a:t>) </a:t>
            </a:r>
          </a:p>
          <a:p>
            <a:pPr algn="ctr">
              <a:spcAft>
                <a:spcPts val="600"/>
              </a:spcAft>
            </a:pPr>
            <a:r>
              <a:rPr lang="en-US" sz="1600" dirty="0">
                <a:solidFill>
                  <a:srgbClr val="FFFFFF"/>
                </a:solidFill>
                <a:hlinkClick r:id="rId4">
                  <a:extLst>
                    <a:ext uri="{A12FA001-AC4F-418D-AE19-62706E023703}">
                      <ahyp:hlinkClr xmlns:ahyp="http://schemas.microsoft.com/office/drawing/2018/hyperlinkcolor" val="tx"/>
                    </a:ext>
                  </a:extLst>
                </a:hlinkClick>
              </a:rPr>
              <a:t>https://4tololo.ru/content/8100</a:t>
            </a:r>
            <a:r>
              <a:rPr lang="en-US" sz="1600" dirty="0">
                <a:solidFill>
                  <a:srgbClr val="FFFFFF"/>
                </a:solidFill>
              </a:rPr>
              <a:t> </a:t>
            </a:r>
          </a:p>
        </p:txBody>
      </p:sp>
    </p:spTree>
    <p:extLst>
      <p:ext uri="{BB962C8B-B14F-4D97-AF65-F5344CB8AC3E}">
        <p14:creationId xmlns:p14="http://schemas.microsoft.com/office/powerpoint/2010/main" val="2725805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590C4-C3CD-5F4A-A8CD-16D6C2896A5E}"/>
              </a:ext>
            </a:extLst>
          </p:cNvPr>
          <p:cNvSpPr>
            <a:spLocks noGrp="1"/>
          </p:cNvSpPr>
          <p:nvPr>
            <p:ph type="title"/>
          </p:nvPr>
        </p:nvSpPr>
        <p:spPr>
          <a:xfrm>
            <a:off x="838200" y="365125"/>
            <a:ext cx="10515600" cy="549275"/>
          </a:xfrm>
        </p:spPr>
        <p:txBody>
          <a:bodyPr>
            <a:normAutofit/>
          </a:bodyPr>
          <a:lstStyle/>
          <a:p>
            <a:pPr algn="ctr"/>
            <a:r>
              <a:rPr lang="en-US" sz="2800" b="1" dirty="0"/>
              <a:t>Samples of student writing (4</a:t>
            </a:r>
            <a:r>
              <a:rPr lang="en-US" sz="2800" b="1" baseline="30000" dirty="0"/>
              <a:t>th</a:t>
            </a:r>
            <a:r>
              <a:rPr lang="en-US" sz="2800" b="1" dirty="0"/>
              <a:t> year Russian)</a:t>
            </a:r>
          </a:p>
        </p:txBody>
      </p:sp>
      <p:pic>
        <p:nvPicPr>
          <p:cNvPr id="4" name="Picture 3">
            <a:extLst>
              <a:ext uri="{FF2B5EF4-FFF2-40B4-BE49-F238E27FC236}">
                <a16:creationId xmlns:a16="http://schemas.microsoft.com/office/drawing/2014/main" id="{105E1D4B-1D89-2843-90BC-EFD14DCFBB54}"/>
              </a:ext>
            </a:extLst>
          </p:cNvPr>
          <p:cNvPicPr>
            <a:picLocks noChangeAspect="1"/>
          </p:cNvPicPr>
          <p:nvPr/>
        </p:nvPicPr>
        <p:blipFill>
          <a:blip r:embed="rId2"/>
          <a:stretch>
            <a:fillRect/>
          </a:stretch>
        </p:blipFill>
        <p:spPr>
          <a:xfrm>
            <a:off x="347580" y="914400"/>
            <a:ext cx="5940925" cy="5609238"/>
          </a:xfrm>
          <a:prstGeom prst="rect">
            <a:avLst/>
          </a:prstGeom>
        </p:spPr>
      </p:pic>
      <p:pic>
        <p:nvPicPr>
          <p:cNvPr id="5" name="Content Placeholder 3">
            <a:extLst>
              <a:ext uri="{FF2B5EF4-FFF2-40B4-BE49-F238E27FC236}">
                <a16:creationId xmlns:a16="http://schemas.microsoft.com/office/drawing/2014/main" id="{5608C476-682B-264B-A086-33BB31D3E6FA}"/>
              </a:ext>
            </a:extLst>
          </p:cNvPr>
          <p:cNvPicPr>
            <a:picLocks noGrp="1" noChangeAspect="1"/>
          </p:cNvPicPr>
          <p:nvPr>
            <p:ph idx="1"/>
          </p:nvPr>
        </p:nvPicPr>
        <p:blipFill>
          <a:blip r:embed="rId3"/>
          <a:stretch>
            <a:fillRect/>
          </a:stretch>
        </p:blipFill>
        <p:spPr>
          <a:xfrm>
            <a:off x="5824621" y="1111546"/>
            <a:ext cx="6019799" cy="4634908"/>
          </a:xfrm>
          <a:prstGeom prst="rect">
            <a:avLst/>
          </a:prstGeom>
        </p:spPr>
      </p:pic>
    </p:spTree>
    <p:extLst>
      <p:ext uri="{BB962C8B-B14F-4D97-AF65-F5344CB8AC3E}">
        <p14:creationId xmlns:p14="http://schemas.microsoft.com/office/powerpoint/2010/main" val="2811328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DBCFD-61D7-A646-B84C-8ECDA675ABA7}"/>
              </a:ext>
            </a:extLst>
          </p:cNvPr>
          <p:cNvSpPr>
            <a:spLocks noGrp="1"/>
          </p:cNvSpPr>
          <p:nvPr>
            <p:ph type="title"/>
          </p:nvPr>
        </p:nvSpPr>
        <p:spPr>
          <a:xfrm>
            <a:off x="838200" y="401702"/>
            <a:ext cx="10515600" cy="969898"/>
          </a:xfrm>
        </p:spPr>
        <p:txBody>
          <a:bodyPr>
            <a:normAutofit fontScale="90000"/>
          </a:bodyPr>
          <a:lstStyle/>
          <a:p>
            <a:r>
              <a:rPr lang="en-US" dirty="0">
                <a:solidFill>
                  <a:srgbClr val="C00000"/>
                </a:solidFill>
              </a:rPr>
              <a:t>Major steps: </a:t>
            </a:r>
            <a:br>
              <a:rPr lang="en-US" dirty="0"/>
            </a:br>
            <a:endParaRPr lang="en-US" dirty="0"/>
          </a:p>
        </p:txBody>
      </p:sp>
      <p:sp>
        <p:nvSpPr>
          <p:cNvPr id="3" name="Content Placeholder 2">
            <a:extLst>
              <a:ext uri="{FF2B5EF4-FFF2-40B4-BE49-F238E27FC236}">
                <a16:creationId xmlns:a16="http://schemas.microsoft.com/office/drawing/2014/main" id="{3E5FF90A-4C69-D744-B231-53E0B6EA789B}"/>
              </a:ext>
            </a:extLst>
          </p:cNvPr>
          <p:cNvSpPr>
            <a:spLocks noGrp="1"/>
          </p:cNvSpPr>
          <p:nvPr>
            <p:ph idx="1"/>
          </p:nvPr>
        </p:nvSpPr>
        <p:spPr>
          <a:xfrm>
            <a:off x="838200" y="886650"/>
            <a:ext cx="10808368" cy="5221541"/>
          </a:xfrm>
        </p:spPr>
        <p:txBody>
          <a:bodyPr>
            <a:normAutofit fontScale="92500"/>
          </a:bodyPr>
          <a:lstStyle/>
          <a:p>
            <a:pPr>
              <a:lnSpc>
                <a:spcPct val="110000"/>
              </a:lnSpc>
              <a:spcBef>
                <a:spcPts val="0"/>
              </a:spcBef>
            </a:pPr>
            <a:r>
              <a:rPr lang="en-US" sz="2400" dirty="0"/>
              <a:t>Prepare a set of text-models to develop the habit of observing the language</a:t>
            </a:r>
            <a:r>
              <a:rPr lang="ru-RU" sz="2400" dirty="0"/>
              <a:t> </a:t>
            </a:r>
            <a:r>
              <a:rPr lang="en-US" sz="2400" dirty="0"/>
              <a:t>and cultivating attentiveness to particular forms. (Create “an arsenal” of linguistic features.)</a:t>
            </a:r>
          </a:p>
          <a:p>
            <a:pPr marL="0" indent="0">
              <a:lnSpc>
                <a:spcPct val="110000"/>
              </a:lnSpc>
              <a:spcBef>
                <a:spcPts val="0"/>
              </a:spcBef>
              <a:buNone/>
            </a:pPr>
            <a:endParaRPr lang="en-US" sz="2400" dirty="0"/>
          </a:p>
          <a:p>
            <a:pPr>
              <a:lnSpc>
                <a:spcPct val="110000"/>
              </a:lnSpc>
              <a:spcBef>
                <a:spcPts val="0"/>
              </a:spcBef>
            </a:pPr>
            <a:r>
              <a:rPr lang="en-US" sz="2400" dirty="0"/>
              <a:t>While examining (analyzing, working on) a linguistic feature (form, expression, construction) refer back to the broader textual  forms (‘genres’) which exemplify this feature.</a:t>
            </a:r>
          </a:p>
          <a:p>
            <a:pPr>
              <a:lnSpc>
                <a:spcPct val="110000"/>
              </a:lnSpc>
              <a:spcBef>
                <a:spcPts val="0"/>
              </a:spcBef>
            </a:pPr>
            <a:endParaRPr lang="en-US" sz="2400" dirty="0"/>
          </a:p>
          <a:p>
            <a:pPr>
              <a:lnSpc>
                <a:spcPct val="110000"/>
              </a:lnSpc>
              <a:spcBef>
                <a:spcPts val="0"/>
              </a:spcBef>
            </a:pPr>
            <a:r>
              <a:rPr lang="en-US" sz="2400" dirty="0"/>
              <a:t>Reveal and determine the meaning of the linguistic form (at the semantic level) and elucidate its particular expression in the given form (at the grammar level.)</a:t>
            </a:r>
          </a:p>
          <a:p>
            <a:pPr>
              <a:lnSpc>
                <a:spcPct val="110000"/>
              </a:lnSpc>
              <a:spcBef>
                <a:spcPts val="0"/>
              </a:spcBef>
            </a:pPr>
            <a:endParaRPr lang="en-US" sz="2400" dirty="0"/>
          </a:p>
          <a:p>
            <a:pPr>
              <a:lnSpc>
                <a:spcPct val="110000"/>
              </a:lnSpc>
              <a:spcBef>
                <a:spcPts val="0"/>
              </a:spcBef>
            </a:pPr>
            <a:r>
              <a:rPr lang="en-US" sz="2400" dirty="0"/>
              <a:t>Practice writing: Can </a:t>
            </a:r>
            <a:r>
              <a:rPr lang="en-US" sz="2400" i="1" dirty="0"/>
              <a:t>I</a:t>
            </a:r>
            <a:r>
              <a:rPr lang="en-US" sz="2400" dirty="0"/>
              <a:t> (as student </a:t>
            </a:r>
            <a:r>
              <a:rPr lang="en-US" sz="2400" i="1" dirty="0"/>
              <a:t>author</a:t>
            </a:r>
            <a:r>
              <a:rPr lang="en-US" sz="2400" dirty="0"/>
              <a:t>) use this feature in my text? Compose a passage either individually or as a group: </a:t>
            </a:r>
          </a:p>
          <a:p>
            <a:pPr marL="0" indent="0">
              <a:lnSpc>
                <a:spcPct val="110000"/>
              </a:lnSpc>
              <a:spcBef>
                <a:spcPts val="0"/>
              </a:spcBef>
              <a:buNone/>
            </a:pPr>
            <a:r>
              <a:rPr lang="en-US" sz="2400" dirty="0"/>
              <a:t>a) </a:t>
            </a:r>
            <a:r>
              <a:rPr lang="en-US" sz="2400" dirty="0">
                <a:highlight>
                  <a:srgbClr val="FFFF00"/>
                </a:highlight>
              </a:rPr>
              <a:t>Discuss the content of the text and the pragmatic situation of communication; </a:t>
            </a:r>
          </a:p>
          <a:p>
            <a:pPr marL="0" indent="0">
              <a:lnSpc>
                <a:spcPct val="110000"/>
              </a:lnSpc>
              <a:spcBef>
                <a:spcPts val="0"/>
              </a:spcBef>
              <a:buNone/>
            </a:pPr>
            <a:r>
              <a:rPr lang="en-US" sz="2400" dirty="0"/>
              <a:t>b) Compose a draft (individually or as a group) trying to use the analyzed form. </a:t>
            </a:r>
            <a:endParaRPr lang="ru-RU" sz="2400" dirty="0"/>
          </a:p>
          <a:p>
            <a:endParaRPr lang="en-US" sz="2000" dirty="0"/>
          </a:p>
        </p:txBody>
      </p:sp>
    </p:spTree>
    <p:extLst>
      <p:ext uri="{BB962C8B-B14F-4D97-AF65-F5344CB8AC3E}">
        <p14:creationId xmlns:p14="http://schemas.microsoft.com/office/powerpoint/2010/main" val="3219325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85F416-EF6B-B74A-BF13-B100378B2DB3}"/>
              </a:ext>
            </a:extLst>
          </p:cNvPr>
          <p:cNvPicPr>
            <a:picLocks noGrp="1" noChangeAspect="1"/>
          </p:cNvPicPr>
          <p:nvPr>
            <p:ph idx="1"/>
          </p:nvPr>
        </p:nvPicPr>
        <p:blipFill>
          <a:blip r:embed="rId2"/>
          <a:stretch>
            <a:fillRect/>
          </a:stretch>
        </p:blipFill>
        <p:spPr>
          <a:xfrm>
            <a:off x="648296" y="1830447"/>
            <a:ext cx="4301130" cy="4053217"/>
          </a:xfrm>
          <a:prstGeom prst="rect">
            <a:avLst/>
          </a:prstGeom>
        </p:spPr>
      </p:pic>
      <p:sp>
        <p:nvSpPr>
          <p:cNvPr id="5" name="TextBox 4">
            <a:extLst>
              <a:ext uri="{FF2B5EF4-FFF2-40B4-BE49-F238E27FC236}">
                <a16:creationId xmlns:a16="http://schemas.microsoft.com/office/drawing/2014/main" id="{78CA3088-2A8C-AD46-A59E-D88B67A96419}"/>
              </a:ext>
            </a:extLst>
          </p:cNvPr>
          <p:cNvSpPr txBox="1"/>
          <p:nvPr/>
        </p:nvSpPr>
        <p:spPr>
          <a:xfrm>
            <a:off x="648296" y="141578"/>
            <a:ext cx="4301130" cy="923330"/>
          </a:xfrm>
          <a:prstGeom prst="rect">
            <a:avLst/>
          </a:prstGeom>
          <a:noFill/>
        </p:spPr>
        <p:txBody>
          <a:bodyPr wrap="square" rtlCol="0">
            <a:spAutoFit/>
          </a:bodyPr>
          <a:lstStyle/>
          <a:p>
            <a:r>
              <a:rPr lang="en-US" dirty="0" err="1"/>
              <a:t>Rothery</a:t>
            </a:r>
            <a:r>
              <a:rPr lang="en-US" dirty="0"/>
              <a:t>, J. (1996). Making changes: Developing an educational linguistics. </a:t>
            </a:r>
          </a:p>
          <a:p>
            <a:r>
              <a:rPr lang="en-US" dirty="0"/>
              <a:t>In </a:t>
            </a:r>
            <a:r>
              <a:rPr lang="en-US" dirty="0" err="1"/>
              <a:t>R.Hasan</a:t>
            </a:r>
            <a:r>
              <a:rPr lang="en-US" dirty="0"/>
              <a:t> &amp; G. Williams Literacy in society</a:t>
            </a:r>
          </a:p>
        </p:txBody>
      </p:sp>
      <p:pic>
        <p:nvPicPr>
          <p:cNvPr id="7" name="Picture 6" descr="Chart&#10;&#10;Description automatically generated">
            <a:extLst>
              <a:ext uri="{FF2B5EF4-FFF2-40B4-BE49-F238E27FC236}">
                <a16:creationId xmlns:a16="http://schemas.microsoft.com/office/drawing/2014/main" id="{47215A31-96CE-D642-9363-27F419316512}"/>
              </a:ext>
            </a:extLst>
          </p:cNvPr>
          <p:cNvPicPr>
            <a:picLocks noChangeAspect="1"/>
          </p:cNvPicPr>
          <p:nvPr/>
        </p:nvPicPr>
        <p:blipFill>
          <a:blip r:embed="rId3"/>
          <a:stretch>
            <a:fillRect/>
          </a:stretch>
        </p:blipFill>
        <p:spPr>
          <a:xfrm>
            <a:off x="5816976" y="1235242"/>
            <a:ext cx="5901067" cy="5579293"/>
          </a:xfrm>
          <a:prstGeom prst="rect">
            <a:avLst/>
          </a:prstGeom>
        </p:spPr>
      </p:pic>
      <p:sp>
        <p:nvSpPr>
          <p:cNvPr id="8" name="TextBox 7">
            <a:extLst>
              <a:ext uri="{FF2B5EF4-FFF2-40B4-BE49-F238E27FC236}">
                <a16:creationId xmlns:a16="http://schemas.microsoft.com/office/drawing/2014/main" id="{3CAC1A5C-B487-4748-9A4A-88195CA59237}"/>
              </a:ext>
            </a:extLst>
          </p:cNvPr>
          <p:cNvSpPr txBox="1"/>
          <p:nvPr/>
        </p:nvSpPr>
        <p:spPr>
          <a:xfrm>
            <a:off x="7648755" y="76122"/>
            <a:ext cx="3548332" cy="1754326"/>
          </a:xfrm>
          <a:prstGeom prst="rect">
            <a:avLst/>
          </a:prstGeom>
          <a:noFill/>
        </p:spPr>
        <p:txBody>
          <a:bodyPr wrap="square" rtlCol="0">
            <a:spAutoFit/>
          </a:bodyPr>
          <a:lstStyle/>
          <a:p>
            <a:r>
              <a:rPr lang="en-US"/>
              <a:t>Hyland, K. Genre pedagogy: Language, literacy and L2 writing instruction (2007)</a:t>
            </a:r>
          </a:p>
          <a:p>
            <a:br>
              <a:rPr lang="en-US"/>
            </a:br>
            <a:endParaRPr lang="en-US"/>
          </a:p>
          <a:p>
            <a:endParaRPr lang="en-US"/>
          </a:p>
        </p:txBody>
      </p:sp>
    </p:spTree>
    <p:extLst>
      <p:ext uri="{BB962C8B-B14F-4D97-AF65-F5344CB8AC3E}">
        <p14:creationId xmlns:p14="http://schemas.microsoft.com/office/powerpoint/2010/main" val="3931199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E03FF6F-07E6-CC4A-81C8-0D2FFD2AEE6E}"/>
              </a:ext>
            </a:extLst>
          </p:cNvPr>
          <p:cNvGraphicFramePr>
            <a:graphicFrameLocks noGrp="1"/>
          </p:cNvGraphicFramePr>
          <p:nvPr>
            <p:ph idx="1"/>
            <p:extLst>
              <p:ext uri="{D42A27DB-BD31-4B8C-83A1-F6EECF244321}">
                <p14:modId xmlns:p14="http://schemas.microsoft.com/office/powerpoint/2010/main" val="2742367888"/>
              </p:ext>
            </p:extLst>
          </p:nvPr>
        </p:nvGraphicFramePr>
        <p:xfrm>
          <a:off x="416688" y="277792"/>
          <a:ext cx="10959067" cy="6301914"/>
        </p:xfrm>
        <a:graphic>
          <a:graphicData uri="http://schemas.openxmlformats.org/drawingml/2006/table">
            <a:tbl>
              <a:tblPr firstRow="1" bandRow="1">
                <a:tableStyleId>{5C22544A-7EE6-4342-B048-85BDC9FD1C3A}</a:tableStyleId>
              </a:tblPr>
              <a:tblGrid>
                <a:gridCol w="4922999">
                  <a:extLst>
                    <a:ext uri="{9D8B030D-6E8A-4147-A177-3AD203B41FA5}">
                      <a16:colId xmlns:a16="http://schemas.microsoft.com/office/drawing/2014/main" val="2674860350"/>
                    </a:ext>
                  </a:extLst>
                </a:gridCol>
                <a:gridCol w="6036068">
                  <a:extLst>
                    <a:ext uri="{9D8B030D-6E8A-4147-A177-3AD203B41FA5}">
                      <a16:colId xmlns:a16="http://schemas.microsoft.com/office/drawing/2014/main" val="2417593996"/>
                    </a:ext>
                  </a:extLst>
                </a:gridCol>
              </a:tblGrid>
              <a:tr h="352950">
                <a:tc gridSpan="2">
                  <a:txBody>
                    <a:bodyPr/>
                    <a:lstStyle/>
                    <a:p>
                      <a:r>
                        <a:rPr lang="en-US" sz="1800" b="1" dirty="0"/>
                        <a:t>Category of the person/personality provides a way to review and systematize a number of constructions:</a:t>
                      </a:r>
                      <a:endParaRPr lang="en-US" dirty="0"/>
                    </a:p>
                  </a:txBody>
                  <a:tcPr/>
                </a:tc>
                <a:tc hMerge="1">
                  <a:txBody>
                    <a:bodyPr/>
                    <a:lstStyle/>
                    <a:p>
                      <a:endParaRPr lang="en-US"/>
                    </a:p>
                  </a:txBody>
                  <a:tcPr/>
                </a:tc>
                <a:extLst>
                  <a:ext uri="{0D108BD9-81ED-4DB2-BD59-A6C34878D82A}">
                    <a16:rowId xmlns:a16="http://schemas.microsoft.com/office/drawing/2014/main" val="2748241068"/>
                  </a:ext>
                </a:extLst>
              </a:tr>
              <a:tr h="2088286">
                <a:tc gridSpan="2">
                  <a:txBody>
                    <a:bodyPr/>
                    <a:lstStyle/>
                    <a:p>
                      <a:pPr marL="285750" indent="-285750">
                        <a:lnSpc>
                          <a:spcPct val="100000"/>
                        </a:lnSpc>
                        <a:spcBef>
                          <a:spcPts val="0"/>
                        </a:spcBef>
                        <a:buFont typeface="Arial" panose="020B0604020202020204" pitchFamily="34" charset="0"/>
                        <a:buChar char="•"/>
                      </a:pPr>
                      <a:r>
                        <a:rPr lang="en-US" sz="1800" dirty="0"/>
                        <a:t>When we talk/write about how </a:t>
                      </a:r>
                      <a:r>
                        <a:rPr lang="en-US" sz="1800" i="1" dirty="0">
                          <a:highlight>
                            <a:srgbClr val="FFFF00"/>
                          </a:highlight>
                        </a:rPr>
                        <a:t>to do </a:t>
                      </a:r>
                      <a:r>
                        <a:rPr lang="en-US" sz="1800" dirty="0">
                          <a:highlight>
                            <a:srgbClr val="FFFF00"/>
                          </a:highlight>
                        </a:rPr>
                        <a:t>[type of text – genre – instruction/description]</a:t>
                      </a:r>
                      <a:r>
                        <a:rPr lang="en-US" sz="1800" i="1" dirty="0">
                          <a:highlight>
                            <a:srgbClr val="FFFF00"/>
                          </a:highlight>
                        </a:rPr>
                        <a:t> </a:t>
                      </a:r>
                      <a:r>
                        <a:rPr lang="en-US" sz="1800" dirty="0"/>
                        <a:t>we can use </a:t>
                      </a:r>
                      <a:r>
                        <a:rPr lang="en-US" sz="1800" dirty="0">
                          <a:solidFill>
                            <a:srgbClr val="C00000"/>
                          </a:solidFill>
                        </a:rPr>
                        <a:t>different</a:t>
                      </a:r>
                      <a:r>
                        <a:rPr lang="en-US" sz="1800" dirty="0"/>
                        <a:t> </a:t>
                      </a:r>
                      <a:r>
                        <a:rPr lang="en-US" sz="1800" dirty="0">
                          <a:solidFill>
                            <a:srgbClr val="FF0000"/>
                          </a:solidFill>
                        </a:rPr>
                        <a:t>constructions</a:t>
                      </a:r>
                    </a:p>
                    <a:p>
                      <a:pPr>
                        <a:lnSpc>
                          <a:spcPct val="100000"/>
                        </a:lnSpc>
                        <a:spcBef>
                          <a:spcPts val="0"/>
                        </a:spcBef>
                        <a:buFontTx/>
                        <a:buChar char="-"/>
                      </a:pPr>
                      <a:r>
                        <a:rPr lang="en-US" sz="1800" dirty="0"/>
                        <a:t>modal + verb (sample from “</a:t>
                      </a:r>
                      <a:r>
                        <a:rPr lang="ru-RU" sz="1800" i="1" dirty="0"/>
                        <a:t>В пути</a:t>
                      </a:r>
                      <a:r>
                        <a:rPr lang="en-US" sz="1800" i="1" dirty="0"/>
                        <a:t>”</a:t>
                      </a:r>
                      <a:r>
                        <a:rPr lang="ru-RU" sz="1800" dirty="0"/>
                        <a:t>)</a:t>
                      </a:r>
                      <a:r>
                        <a:rPr lang="en-US" sz="1800" dirty="0"/>
                        <a:t>;</a:t>
                      </a:r>
                    </a:p>
                    <a:p>
                      <a:pPr>
                        <a:lnSpc>
                          <a:spcPct val="100000"/>
                        </a:lnSpc>
                        <a:spcBef>
                          <a:spcPts val="0"/>
                        </a:spcBef>
                        <a:buFontTx/>
                        <a:buChar char="-"/>
                      </a:pPr>
                      <a:r>
                        <a:rPr lang="en-US" sz="1800" dirty="0"/>
                        <a:t>personal indefinite 3</a:t>
                      </a:r>
                      <a:r>
                        <a:rPr lang="en-US" sz="1800" baseline="30000" dirty="0"/>
                        <a:t>rd</a:t>
                      </a:r>
                      <a:r>
                        <a:rPr lang="en-US" sz="1800" dirty="0"/>
                        <a:t> person pl (sample from “Russian in Use”);</a:t>
                      </a:r>
                    </a:p>
                    <a:p>
                      <a:pPr>
                        <a:lnSpc>
                          <a:spcPct val="100000"/>
                        </a:lnSpc>
                        <a:spcBef>
                          <a:spcPts val="0"/>
                        </a:spcBef>
                        <a:buFontTx/>
                        <a:buChar char="-"/>
                      </a:pPr>
                      <a:r>
                        <a:rPr lang="en-US" sz="1800" dirty="0"/>
                        <a:t>verbs in passive form </a:t>
                      </a:r>
                      <a:r>
                        <a:rPr lang="ru-RU" sz="1800" dirty="0"/>
                        <a:t>(</a:t>
                      </a:r>
                      <a:r>
                        <a:rPr lang="ru-RU" sz="1800" i="1" dirty="0"/>
                        <a:t>чай наливается, вода настаивается</a:t>
                      </a:r>
                      <a:r>
                        <a:rPr lang="en-US" sz="1800" dirty="0"/>
                        <a:t>);</a:t>
                      </a:r>
                    </a:p>
                    <a:p>
                      <a:pPr>
                        <a:lnSpc>
                          <a:spcPct val="100000"/>
                        </a:lnSpc>
                        <a:spcBef>
                          <a:spcPts val="0"/>
                        </a:spcBef>
                        <a:buFontTx/>
                        <a:buChar char="-"/>
                      </a:pPr>
                      <a:r>
                        <a:rPr lang="en-US" sz="1800" dirty="0"/>
                        <a:t>imperatives</a:t>
                      </a:r>
                    </a:p>
                    <a:p>
                      <a:pPr algn="ctr"/>
                      <a:r>
                        <a:rPr lang="en-US" sz="2800" dirty="0"/>
                        <a:t>              </a:t>
                      </a:r>
                      <a:r>
                        <a:rPr lang="en-US" sz="2400" b="1" dirty="0">
                          <a:solidFill>
                            <a:srgbClr val="002060"/>
                          </a:solidFill>
                        </a:rPr>
                        <a:t>IN SUM: </a:t>
                      </a:r>
                    </a:p>
                  </a:txBody>
                  <a:tcPr/>
                </a:tc>
                <a:tc hMerge="1">
                  <a:txBody>
                    <a:bodyPr/>
                    <a:lstStyle/>
                    <a:p>
                      <a:endParaRPr lang="en-US"/>
                    </a:p>
                  </a:txBody>
                  <a:tcPr/>
                </a:tc>
                <a:extLst>
                  <a:ext uri="{0D108BD9-81ED-4DB2-BD59-A6C34878D82A}">
                    <a16:rowId xmlns:a16="http://schemas.microsoft.com/office/drawing/2014/main" val="1193424271"/>
                  </a:ext>
                </a:extLst>
              </a:tr>
              <a:tr h="352950">
                <a:tc>
                  <a:txBody>
                    <a:bodyPr/>
                    <a:lstStyle/>
                    <a:p>
                      <a:r>
                        <a:rPr lang="en-US" sz="1800" b="1" dirty="0"/>
                        <a:t>Category of personality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Category of impersonality </a:t>
                      </a:r>
                      <a:endParaRPr lang="en-US" dirty="0"/>
                    </a:p>
                  </a:txBody>
                  <a:tcPr/>
                </a:tc>
                <a:extLst>
                  <a:ext uri="{0D108BD9-81ED-4DB2-BD59-A6C34878D82A}">
                    <a16:rowId xmlns:a16="http://schemas.microsoft.com/office/drawing/2014/main" val="522458526"/>
                  </a:ext>
                </a:extLst>
              </a:tr>
              <a:tr h="3406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Definite personality </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Indefinite personality</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Generalized personality </a:t>
                      </a:r>
                    </a:p>
                    <a:p>
                      <a:endParaRPr lang="ru-RU" dirty="0"/>
                    </a:p>
                    <a:p>
                      <a:endParaRPr lang="en-US" dirty="0"/>
                    </a:p>
                  </a:txBody>
                  <a:tcPr/>
                </a:tc>
                <a:tc>
                  <a:txBody>
                    <a:bodyPr/>
                    <a:lstStyle/>
                    <a:p>
                      <a:pPr marL="342900" lvl="0" indent="-342900">
                        <a:buAutoNum type="alphaLcParenR"/>
                      </a:pPr>
                      <a:r>
                        <a:rPr lang="en-US" sz="1800" dirty="0">
                          <a:highlight>
                            <a:srgbClr val="FFFF00"/>
                          </a:highlight>
                        </a:rPr>
                        <a:t>Absolute impersonality </a:t>
                      </a:r>
                      <a:r>
                        <a:rPr lang="en-US" sz="1800" dirty="0"/>
                        <a:t>(</a:t>
                      </a:r>
                      <a:r>
                        <a:rPr lang="ru-RU" sz="1800" i="1" dirty="0"/>
                        <a:t>Светлело. Становится тепло</a:t>
                      </a:r>
                      <a:r>
                        <a:rPr lang="ru-RU" sz="1800" dirty="0"/>
                        <a:t>.)</a:t>
                      </a:r>
                    </a:p>
                    <a:p>
                      <a:pPr marL="342900" lvl="0" indent="-342900">
                        <a:buAutoNum type="alphaLcParenR"/>
                      </a:pPr>
                      <a:endParaRPr lang="ru-RU" sz="1800" dirty="0"/>
                    </a:p>
                    <a:p>
                      <a:pPr lvl="0"/>
                      <a:r>
                        <a:rPr lang="en-US" sz="1800" dirty="0"/>
                        <a:t>(b)</a:t>
                      </a:r>
                      <a:r>
                        <a:rPr lang="ru-RU" sz="1800" dirty="0"/>
                        <a:t> </a:t>
                      </a:r>
                      <a:r>
                        <a:rPr lang="en-US" sz="1800" dirty="0">
                          <a:highlight>
                            <a:srgbClr val="FFFF00"/>
                          </a:highlight>
                        </a:rPr>
                        <a:t>Impersonality expressed in different forms</a:t>
                      </a:r>
                      <a:endParaRPr lang="ru-RU" sz="1800" dirty="0">
                        <a:highlight>
                          <a:srgbClr val="FFFF00"/>
                        </a:highlight>
                      </a:endParaRPr>
                    </a:p>
                    <a:p>
                      <a:pPr lvl="0"/>
                      <a:r>
                        <a:rPr lang="ru-RU" sz="1800" i="1" dirty="0"/>
                        <a:t>Увеличивается продажа стекла</a:t>
                      </a:r>
                      <a:r>
                        <a:rPr lang="ru-RU" sz="1800" dirty="0"/>
                        <a:t>. (увеличивают)</a:t>
                      </a:r>
                    </a:p>
                    <a:p>
                      <a:pPr lvl="0"/>
                      <a:r>
                        <a:rPr lang="ru-RU" sz="1800" i="1" dirty="0"/>
                        <a:t>В доме обсуждалось недавнее происшествие</a:t>
                      </a:r>
                      <a:r>
                        <a:rPr lang="ru-RU" sz="1800" dirty="0"/>
                        <a:t>. (обсуждали)</a:t>
                      </a:r>
                    </a:p>
                    <a:p>
                      <a:pPr lvl="0"/>
                      <a:r>
                        <a:rPr lang="ru-RU" sz="1800" i="1" dirty="0"/>
                        <a:t>В новостях сообщается о  протестах</a:t>
                      </a:r>
                    </a:p>
                    <a:p>
                      <a:pPr lvl="0"/>
                      <a:r>
                        <a:rPr lang="ru-RU" sz="1800" dirty="0"/>
                        <a:t>(сообщают – журналист сообщает)</a:t>
                      </a:r>
                    </a:p>
                    <a:p>
                      <a:pPr lvl="0"/>
                      <a:r>
                        <a:rPr lang="ru-RU" sz="1800" i="1" dirty="0"/>
                        <a:t>Олимпийский огонь был доставлен в Москву</a:t>
                      </a:r>
                      <a:r>
                        <a:rPr lang="ru-RU" sz="1800" dirty="0"/>
                        <a:t>. </a:t>
                      </a:r>
                      <a:endParaRPr lang="en-US" sz="1800" dirty="0"/>
                    </a:p>
                    <a:p>
                      <a:pPr lvl="0"/>
                      <a:r>
                        <a:rPr lang="ru-RU" sz="1800" dirty="0"/>
                        <a:t>(доставили)</a:t>
                      </a:r>
                    </a:p>
                    <a:p>
                      <a:pPr lvl="0"/>
                      <a:r>
                        <a:rPr lang="ru-RU" sz="1800" i="1" dirty="0"/>
                        <a:t>На стол накрыто </a:t>
                      </a:r>
                      <a:r>
                        <a:rPr lang="ru-RU" sz="1800" dirty="0"/>
                        <a:t>(накрыли)</a:t>
                      </a:r>
                      <a:endParaRPr lang="en-US" sz="1800" dirty="0"/>
                    </a:p>
                    <a:p>
                      <a:pPr lvl="0"/>
                      <a:r>
                        <a:rPr lang="ru-RU" sz="1800" i="1" dirty="0"/>
                        <a:t>В комнате накурено</a:t>
                      </a:r>
                      <a:r>
                        <a:rPr lang="ru-RU" sz="1800" dirty="0"/>
                        <a:t>. (курили)</a:t>
                      </a:r>
                    </a:p>
                  </a:txBody>
                  <a:tcPr/>
                </a:tc>
                <a:extLst>
                  <a:ext uri="{0D108BD9-81ED-4DB2-BD59-A6C34878D82A}">
                    <a16:rowId xmlns:a16="http://schemas.microsoft.com/office/drawing/2014/main" val="2242199881"/>
                  </a:ext>
                </a:extLst>
              </a:tr>
            </a:tbl>
          </a:graphicData>
        </a:graphic>
      </p:graphicFrame>
    </p:spTree>
    <p:extLst>
      <p:ext uri="{BB962C8B-B14F-4D97-AF65-F5344CB8AC3E}">
        <p14:creationId xmlns:p14="http://schemas.microsoft.com/office/powerpoint/2010/main" val="2721467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A588-B6AF-614D-9AA4-C3F181F6464D}"/>
              </a:ext>
            </a:extLst>
          </p:cNvPr>
          <p:cNvSpPr>
            <a:spLocks noGrp="1"/>
          </p:cNvSpPr>
          <p:nvPr>
            <p:ph type="title"/>
          </p:nvPr>
        </p:nvSpPr>
        <p:spPr>
          <a:xfrm>
            <a:off x="485274" y="152400"/>
            <a:ext cx="11128890" cy="629486"/>
          </a:xfrm>
        </p:spPr>
        <p:txBody>
          <a:bodyPr>
            <a:normAutofit fontScale="90000"/>
          </a:bodyPr>
          <a:lstStyle/>
          <a:p>
            <a:r>
              <a:rPr lang="en-US" sz="3200" b="1" dirty="0">
                <a:solidFill>
                  <a:srgbClr val="0070C0"/>
                </a:solidFill>
              </a:rPr>
              <a:t>References</a:t>
            </a:r>
            <a:r>
              <a:rPr lang="en-US" sz="2700" b="1" dirty="0">
                <a:solidFill>
                  <a:srgbClr val="0070C0"/>
                </a:solidFill>
              </a:rPr>
              <a:t>:                                                                                           </a:t>
            </a:r>
            <a:r>
              <a:rPr lang="en-US" sz="4000" b="1" i="1" dirty="0">
                <a:solidFill>
                  <a:srgbClr val="0070C0"/>
                </a:solidFill>
              </a:rPr>
              <a:t>THANK YOU!</a:t>
            </a:r>
            <a:br>
              <a:rPr lang="en-US" sz="2700" b="1" i="1" dirty="0">
                <a:solidFill>
                  <a:srgbClr val="0070C0"/>
                </a:solidFill>
              </a:rPr>
            </a:br>
            <a:endParaRPr lang="en-US" sz="2700" b="1" i="1" dirty="0">
              <a:solidFill>
                <a:srgbClr val="0070C0"/>
              </a:solidFill>
            </a:endParaRPr>
          </a:p>
        </p:txBody>
      </p:sp>
      <p:sp>
        <p:nvSpPr>
          <p:cNvPr id="3" name="Content Placeholder 2">
            <a:extLst>
              <a:ext uri="{FF2B5EF4-FFF2-40B4-BE49-F238E27FC236}">
                <a16:creationId xmlns:a16="http://schemas.microsoft.com/office/drawing/2014/main" id="{8422FD60-A1AA-1349-B1BF-65CD6D3E589E}"/>
              </a:ext>
            </a:extLst>
          </p:cNvPr>
          <p:cNvSpPr>
            <a:spLocks noGrp="1"/>
          </p:cNvSpPr>
          <p:nvPr>
            <p:ph idx="1"/>
          </p:nvPr>
        </p:nvSpPr>
        <p:spPr>
          <a:xfrm>
            <a:off x="577837" y="573506"/>
            <a:ext cx="11128890" cy="5875420"/>
          </a:xfrm>
        </p:spPr>
        <p:txBody>
          <a:bodyPr>
            <a:normAutofit fontScale="25000" lnSpcReduction="20000"/>
          </a:bodyPr>
          <a:lstStyle/>
          <a:p>
            <a:pPr marL="0" indent="0">
              <a:lnSpc>
                <a:spcPct val="120000"/>
              </a:lnSpc>
              <a:spcBef>
                <a:spcPts val="0"/>
              </a:spcBef>
              <a:buNone/>
            </a:pPr>
            <a:r>
              <a:rPr lang="en-US" sz="8000" dirty="0"/>
              <a:t>1. </a:t>
            </a:r>
            <a:r>
              <a:rPr lang="en-US" sz="8000" b="1" dirty="0"/>
              <a:t>Ken Hyland. Genre pedagogy: Language, literacy and L2 writing instruction. </a:t>
            </a:r>
            <a:r>
              <a:rPr lang="en-US" sz="8000" i="1" dirty="0"/>
              <a:t>Journal of Second Language Writing </a:t>
            </a:r>
            <a:r>
              <a:rPr lang="en-US" sz="8000" dirty="0"/>
              <a:t>16 (2007) 148–164.</a:t>
            </a:r>
          </a:p>
          <a:p>
            <a:pPr marL="0" indent="0">
              <a:lnSpc>
                <a:spcPct val="120000"/>
              </a:lnSpc>
              <a:spcBef>
                <a:spcPts val="0"/>
              </a:spcBef>
              <a:buNone/>
            </a:pPr>
            <a:r>
              <a:rPr lang="en-US" sz="8000" dirty="0"/>
              <a:t>[Hyland’s recommendations “For those readers persuaded to give genre teaching a try and looking for teacher-friendly ways into to the topic, I can recommend the following books”:</a:t>
            </a:r>
          </a:p>
          <a:p>
            <a:pPr marL="0" indent="0">
              <a:lnSpc>
                <a:spcPct val="120000"/>
              </a:lnSpc>
              <a:spcBef>
                <a:spcPts val="0"/>
              </a:spcBef>
              <a:buNone/>
            </a:pPr>
            <a:r>
              <a:rPr lang="en-US" sz="8000" dirty="0"/>
              <a:t>- </a:t>
            </a:r>
            <a:r>
              <a:rPr lang="en-US" sz="8000" dirty="0" err="1"/>
              <a:t>Feez</a:t>
            </a:r>
            <a:r>
              <a:rPr lang="en-US" sz="8000" dirty="0"/>
              <a:t>, S. (1998). Text-based syllabus design. Sydney: </a:t>
            </a:r>
            <a:r>
              <a:rPr lang="en-US" sz="8000" dirty="0" err="1"/>
              <a:t>McQuarie</a:t>
            </a:r>
            <a:r>
              <a:rPr lang="en-US" sz="8000" dirty="0"/>
              <a:t> University/AMES.</a:t>
            </a:r>
          </a:p>
          <a:p>
            <a:pPr marL="0" indent="0">
              <a:lnSpc>
                <a:spcPct val="120000"/>
              </a:lnSpc>
              <a:spcBef>
                <a:spcPts val="0"/>
              </a:spcBef>
              <a:buNone/>
            </a:pPr>
            <a:r>
              <a:rPr lang="en-US" sz="8000" dirty="0"/>
              <a:t>- Johns, A.M. (Ed.). (2002). Genre in the classroom: Multiple perspectives. Mahwah, NJ: </a:t>
            </a:r>
            <a:r>
              <a:rPr lang="en-US" sz="8000" dirty="0" err="1"/>
              <a:t>Earlbaum</a:t>
            </a:r>
            <a:r>
              <a:rPr lang="en-US" sz="8000" dirty="0"/>
              <a:t>.</a:t>
            </a:r>
          </a:p>
          <a:p>
            <a:pPr marL="0" indent="0">
              <a:lnSpc>
                <a:spcPct val="120000"/>
              </a:lnSpc>
              <a:spcBef>
                <a:spcPts val="0"/>
              </a:spcBef>
              <a:buNone/>
            </a:pPr>
            <a:r>
              <a:rPr lang="en-US" sz="8000" dirty="0"/>
              <a:t>- Hyland, K. (2004). Genre and second language writing. Ann Arbor, MI: University of Michigan Press. </a:t>
            </a:r>
          </a:p>
          <a:p>
            <a:pPr marL="0" indent="0">
              <a:lnSpc>
                <a:spcPct val="120000"/>
              </a:lnSpc>
              <a:spcBef>
                <a:spcPts val="0"/>
              </a:spcBef>
              <a:buNone/>
            </a:pPr>
            <a:r>
              <a:rPr lang="en-US" sz="8000" dirty="0"/>
              <a:t>- </a:t>
            </a:r>
            <a:r>
              <a:rPr lang="en-US" sz="8000" dirty="0" err="1"/>
              <a:t>Paltridge</a:t>
            </a:r>
            <a:r>
              <a:rPr lang="en-US" sz="8000" dirty="0"/>
              <a:t>, B. (2001). Genre and the language learning classroom. Ann Arbor, MI: University of Michigan Press.]</a:t>
            </a:r>
          </a:p>
          <a:p>
            <a:pPr marL="0" indent="0">
              <a:lnSpc>
                <a:spcPct val="120000"/>
              </a:lnSpc>
              <a:spcBef>
                <a:spcPts val="0"/>
              </a:spcBef>
              <a:buNone/>
            </a:pPr>
            <a:r>
              <a:rPr lang="en-US" sz="8000" dirty="0"/>
              <a:t>2. </a:t>
            </a:r>
            <a:r>
              <a:rPr lang="en-US" sz="8000" i="1" dirty="0"/>
              <a:t>A Concept-based Approach to Teaching: Writing through Genre Analysis</a:t>
            </a:r>
            <a:r>
              <a:rPr lang="en-US" sz="8000" dirty="0"/>
              <a:t>. Marilia M. </a:t>
            </a:r>
            <a:r>
              <a:rPr lang="en-US" sz="8000" dirty="0" err="1"/>
              <a:t>Ferrereira</a:t>
            </a:r>
            <a:r>
              <a:rPr lang="en-US" sz="8000" dirty="0"/>
              <a:t> and James P. </a:t>
            </a:r>
            <a:r>
              <a:rPr lang="en-US" sz="8000" dirty="0" err="1"/>
              <a:t>Lantolf</a:t>
            </a:r>
            <a:r>
              <a:rPr lang="en-US" sz="8000" dirty="0"/>
              <a:t>. In: </a:t>
            </a:r>
            <a:r>
              <a:rPr lang="en-US" sz="8000" i="1" dirty="0"/>
              <a:t>Sociocultural Theory and the Teaching of Second Language</a:t>
            </a:r>
            <a:r>
              <a:rPr lang="en-US" sz="8000" dirty="0"/>
              <a:t>. Ed. James P. </a:t>
            </a:r>
            <a:r>
              <a:rPr lang="en-US" sz="8000" dirty="0" err="1"/>
              <a:t>Lantolf</a:t>
            </a:r>
            <a:r>
              <a:rPr lang="en-US" sz="8000" dirty="0"/>
              <a:t> and Matthew E. </a:t>
            </a:r>
            <a:r>
              <a:rPr lang="en-US" sz="8000" dirty="0" err="1"/>
              <a:t>Poehner</a:t>
            </a:r>
            <a:r>
              <a:rPr lang="en-US" sz="8000" dirty="0"/>
              <a:t>. Equinox Publishing, 2008.</a:t>
            </a:r>
          </a:p>
          <a:p>
            <a:pPr marL="0" indent="0">
              <a:lnSpc>
                <a:spcPct val="120000"/>
              </a:lnSpc>
              <a:spcBef>
                <a:spcPts val="0"/>
              </a:spcBef>
              <a:buNone/>
            </a:pPr>
            <a:r>
              <a:rPr lang="en-US" sz="8000" dirty="0"/>
              <a:t>3. </a:t>
            </a:r>
            <a:r>
              <a:rPr lang="en-US" sz="8000" i="1" dirty="0"/>
              <a:t>Writing for Study Purposes: A Teacher’s guide to developing individual writing skills</a:t>
            </a:r>
            <a:r>
              <a:rPr lang="en-US" sz="8000" dirty="0"/>
              <a:t>. Arthur Brookes and Peter Grundy. Cambridge University Press, 1990.</a:t>
            </a:r>
          </a:p>
          <a:p>
            <a:pPr marL="0" indent="0">
              <a:lnSpc>
                <a:spcPct val="120000"/>
              </a:lnSpc>
              <a:spcBef>
                <a:spcPts val="0"/>
              </a:spcBef>
              <a:buNone/>
            </a:pPr>
            <a:r>
              <a:rPr lang="en-US" sz="8000" dirty="0"/>
              <a:t>4. </a:t>
            </a:r>
            <a:r>
              <a:rPr lang="ru-RU" sz="8000" dirty="0"/>
              <a:t>Золотова Г.А. </a:t>
            </a:r>
            <a:r>
              <a:rPr lang="ru-RU" sz="8000" i="1" dirty="0"/>
              <a:t>Очерк функционального синтаксиса русского языка</a:t>
            </a:r>
            <a:r>
              <a:rPr lang="ru-RU" sz="8000" dirty="0"/>
              <a:t>. Изд. 2-е. М., 2005.</a:t>
            </a:r>
            <a:endParaRPr lang="en-US" sz="8000" dirty="0"/>
          </a:p>
          <a:p>
            <a:pPr marL="0" indent="0">
              <a:lnSpc>
                <a:spcPct val="120000"/>
              </a:lnSpc>
              <a:spcBef>
                <a:spcPts val="0"/>
              </a:spcBef>
              <a:buNone/>
            </a:pPr>
            <a:r>
              <a:rPr lang="en-US" sz="8000" dirty="0"/>
              <a:t>5. </a:t>
            </a:r>
            <a:r>
              <a:rPr lang="ru-RU" sz="8000" i="1" dirty="0"/>
              <a:t>Русская корпусная грамматика</a:t>
            </a:r>
            <a:r>
              <a:rPr lang="ru-RU" sz="8000" dirty="0"/>
              <a:t>. </a:t>
            </a:r>
            <a:r>
              <a:rPr lang="en-US" sz="8000" dirty="0"/>
              <a:t>URL </a:t>
            </a:r>
            <a:r>
              <a:rPr lang="en-US" sz="8000" dirty="0">
                <a:hlinkClick r:id="rId2"/>
              </a:rPr>
              <a:t>http://rusgram.ru/index</a:t>
            </a:r>
            <a:endParaRPr lang="en-US" sz="8000" dirty="0"/>
          </a:p>
          <a:p>
            <a:pPr marL="0" indent="0" fontAlgn="base">
              <a:buNone/>
            </a:pPr>
            <a:r>
              <a:rPr lang="en-US" sz="8000" dirty="0"/>
              <a:t>6. </a:t>
            </a:r>
            <a:r>
              <a:rPr lang="en-US" sz="8000" dirty="0" err="1"/>
              <a:t>Nila</a:t>
            </a:r>
            <a:r>
              <a:rPr lang="en-US" sz="8000" dirty="0"/>
              <a:t> Friedberg (2021). </a:t>
            </a:r>
            <a:r>
              <a:rPr lang="en-US" sz="8000" i="1" dirty="0">
                <a:hlinkClick r:id="rId3">
                  <a:extLst>
                    <a:ext uri="{A12FA001-AC4F-418D-AE19-62706E023703}">
                      <ahyp:hlinkClr xmlns:ahyp="http://schemas.microsoft.com/office/drawing/2018/hyperlinkcolor" val="tx"/>
                    </a:ext>
                  </a:extLst>
                </a:hlinkClick>
              </a:rPr>
              <a:t>Decoding the 1920s: A Reader for Advanced Learners of Russian</a:t>
            </a:r>
            <a:r>
              <a:rPr lang="en-US" sz="8000" i="1" dirty="0"/>
              <a:t> </a:t>
            </a:r>
            <a:r>
              <a:rPr lang="en-US" sz="8000" dirty="0">
                <a:hlinkClick r:id="rId4"/>
              </a:rPr>
              <a:t>https://pdxscholar.library.pdx.edu/pdxopen/33/</a:t>
            </a:r>
            <a:r>
              <a:rPr lang="en-US" sz="8000" dirty="0">
                <a:highlight>
                  <a:srgbClr val="FFFF00"/>
                </a:highlight>
              </a:rPr>
              <a:t> (more samples: indefinite-personal sentences vs passive)</a:t>
            </a:r>
            <a:endParaRPr lang="ru-RU" sz="8000" dirty="0">
              <a:highlight>
                <a:srgbClr val="FFFF00"/>
              </a:highlight>
            </a:endParaRPr>
          </a:p>
          <a:p>
            <a:pPr marL="0" indent="0" algn="ctr">
              <a:buNone/>
            </a:pPr>
            <a:br>
              <a:rPr lang="en-US" sz="8000" dirty="0"/>
            </a:br>
            <a:endParaRPr lang="en-US" dirty="0"/>
          </a:p>
        </p:txBody>
      </p:sp>
    </p:spTree>
    <p:extLst>
      <p:ext uri="{BB962C8B-B14F-4D97-AF65-F5344CB8AC3E}">
        <p14:creationId xmlns:p14="http://schemas.microsoft.com/office/powerpoint/2010/main" val="3837889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0D1DB4-B175-3B4D-83BD-DBF90C1B9959}"/>
              </a:ext>
            </a:extLst>
          </p:cNvPr>
          <p:cNvSpPr>
            <a:spLocks noGrp="1"/>
          </p:cNvSpPr>
          <p:nvPr>
            <p:ph idx="1"/>
          </p:nvPr>
        </p:nvSpPr>
        <p:spPr>
          <a:xfrm>
            <a:off x="838200" y="743919"/>
            <a:ext cx="10515600" cy="5433044"/>
          </a:xfrm>
        </p:spPr>
        <p:txBody>
          <a:bodyPr/>
          <a:lstStyle/>
          <a:p>
            <a:pPr marL="0" indent="0">
              <a:buNone/>
            </a:pPr>
            <a:r>
              <a:rPr lang="en-US" dirty="0"/>
              <a:t>PLAN:</a:t>
            </a:r>
          </a:p>
          <a:p>
            <a:pPr marL="514350" indent="-514350">
              <a:buAutoNum type="arabicPeriod"/>
            </a:pPr>
            <a:r>
              <a:rPr lang="en-US" dirty="0"/>
              <a:t>General questions, basic terminology.</a:t>
            </a:r>
          </a:p>
          <a:p>
            <a:pPr marL="514350" indent="-514350">
              <a:buAutoNum type="arabicPeriod"/>
            </a:pPr>
            <a:r>
              <a:rPr lang="en-US" dirty="0"/>
              <a:t>Category of the person/personality (</a:t>
            </a:r>
            <a:r>
              <a:rPr lang="ru-RU" dirty="0"/>
              <a:t>категория лица)</a:t>
            </a:r>
            <a:r>
              <a:rPr lang="en-US" dirty="0"/>
              <a:t>.</a:t>
            </a:r>
            <a:endParaRPr lang="ru-RU" dirty="0"/>
          </a:p>
          <a:p>
            <a:pPr marL="514350" indent="-514350">
              <a:buAutoNum type="arabicPeriod"/>
            </a:pPr>
            <a:r>
              <a:rPr lang="en-US" dirty="0"/>
              <a:t>Samples from textbooks texts.</a:t>
            </a:r>
          </a:p>
          <a:p>
            <a:pPr marL="514350" indent="-514350">
              <a:buAutoNum type="arabicPeriod"/>
            </a:pPr>
            <a:r>
              <a:rPr lang="en-US" dirty="0"/>
              <a:t>From the category of person to the category of activity/passivity. </a:t>
            </a:r>
          </a:p>
          <a:p>
            <a:pPr marL="514350" indent="-514350">
              <a:buAutoNum type="arabicPeriod"/>
            </a:pPr>
            <a:r>
              <a:rPr lang="en-US" dirty="0"/>
              <a:t>Group discussion.</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3676704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424DFD-A9DD-0742-A314-F8DF927816BB}"/>
              </a:ext>
            </a:extLst>
          </p:cNvPr>
          <p:cNvSpPr>
            <a:spLocks noGrp="1"/>
          </p:cNvSpPr>
          <p:nvPr>
            <p:ph type="title"/>
          </p:nvPr>
        </p:nvSpPr>
        <p:spPr>
          <a:xfrm>
            <a:off x="838200" y="557189"/>
            <a:ext cx="2192867" cy="5567891"/>
          </a:xfrm>
        </p:spPr>
        <p:txBody>
          <a:bodyPr>
            <a:normAutofit/>
          </a:bodyPr>
          <a:lstStyle/>
          <a:p>
            <a:r>
              <a:rPr lang="en-US" sz="3200" b="1" dirty="0"/>
              <a:t>General</a:t>
            </a:r>
            <a:br>
              <a:rPr lang="en-US" sz="3200" b="1" dirty="0"/>
            </a:br>
            <a:r>
              <a:rPr lang="en-US" sz="3200" b="1" dirty="0"/>
              <a:t>Questions</a:t>
            </a:r>
            <a:r>
              <a:rPr lang="en-US" sz="3200" dirty="0"/>
              <a:t> </a:t>
            </a:r>
          </a:p>
        </p:txBody>
      </p:sp>
      <p:graphicFrame>
        <p:nvGraphicFramePr>
          <p:cNvPr id="5" name="Content Placeholder 2">
            <a:extLst>
              <a:ext uri="{FF2B5EF4-FFF2-40B4-BE49-F238E27FC236}">
                <a16:creationId xmlns:a16="http://schemas.microsoft.com/office/drawing/2014/main" id="{D4581F88-0987-43EF-A686-7B73A073A573}"/>
              </a:ext>
            </a:extLst>
          </p:cNvPr>
          <p:cNvGraphicFramePr>
            <a:graphicFrameLocks noGrp="1"/>
          </p:cNvGraphicFramePr>
          <p:nvPr>
            <p:ph idx="1"/>
            <p:extLst>
              <p:ext uri="{D42A27DB-BD31-4B8C-83A1-F6EECF244321}">
                <p14:modId xmlns:p14="http://schemas.microsoft.com/office/powerpoint/2010/main" val="1912944791"/>
              </p:ext>
            </p:extLst>
          </p:nvPr>
        </p:nvGraphicFramePr>
        <p:xfrm>
          <a:off x="3031067" y="442913"/>
          <a:ext cx="8856133" cy="5682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8540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43E6-2FAC-324E-8BE1-9C07090DFCE2}"/>
              </a:ext>
            </a:extLst>
          </p:cNvPr>
          <p:cNvSpPr>
            <a:spLocks noGrp="1"/>
          </p:cNvSpPr>
          <p:nvPr>
            <p:ph type="title"/>
          </p:nvPr>
        </p:nvSpPr>
        <p:spPr>
          <a:xfrm>
            <a:off x="838200" y="365126"/>
            <a:ext cx="10515600" cy="870550"/>
          </a:xfrm>
        </p:spPr>
        <p:txBody>
          <a:bodyPr>
            <a:normAutofit fontScale="90000"/>
          </a:bodyPr>
          <a:lstStyle/>
          <a:p>
            <a:pPr algn="ctr"/>
            <a:r>
              <a:rPr lang="en-US" dirty="0"/>
              <a:t>Category of the person (personality)</a:t>
            </a:r>
            <a:br>
              <a:rPr lang="en-US" dirty="0"/>
            </a:br>
            <a:r>
              <a:rPr lang="ru-RU" dirty="0"/>
              <a:t>Категория лица</a:t>
            </a:r>
            <a:endParaRPr lang="en-US" dirty="0"/>
          </a:p>
        </p:txBody>
      </p:sp>
      <p:sp>
        <p:nvSpPr>
          <p:cNvPr id="3" name="Content Placeholder 2">
            <a:extLst>
              <a:ext uri="{FF2B5EF4-FFF2-40B4-BE49-F238E27FC236}">
                <a16:creationId xmlns:a16="http://schemas.microsoft.com/office/drawing/2014/main" id="{77298330-D4F8-ED4D-90C7-96966FB02681}"/>
              </a:ext>
            </a:extLst>
          </p:cNvPr>
          <p:cNvSpPr>
            <a:spLocks noGrp="1"/>
          </p:cNvSpPr>
          <p:nvPr>
            <p:ph idx="1"/>
          </p:nvPr>
        </p:nvSpPr>
        <p:spPr>
          <a:xfrm>
            <a:off x="838200" y="1513246"/>
            <a:ext cx="10957560" cy="4412066"/>
          </a:xfrm>
        </p:spPr>
        <p:txBody>
          <a:bodyPr>
            <a:normAutofit/>
          </a:bodyPr>
          <a:lstStyle/>
          <a:p>
            <a:pPr marL="514350" indent="-514350">
              <a:buAutoNum type="arabicPeriod"/>
            </a:pPr>
            <a:r>
              <a:rPr lang="en-US" dirty="0">
                <a:highlight>
                  <a:srgbClr val="FFFF00"/>
                </a:highlight>
              </a:rPr>
              <a:t>Russian verbs have personal forms </a:t>
            </a:r>
            <a:r>
              <a:rPr lang="en-US" dirty="0"/>
              <a:t>(</a:t>
            </a:r>
            <a:r>
              <a:rPr lang="ru-RU" i="1" dirty="0"/>
              <a:t>читаю, читают</a:t>
            </a:r>
            <a:r>
              <a:rPr lang="ru-RU" dirty="0"/>
              <a:t>)</a:t>
            </a:r>
            <a:r>
              <a:rPr lang="en-US" dirty="0"/>
              <a:t>. The category of personality</a:t>
            </a:r>
            <a:r>
              <a:rPr lang="ru-RU" dirty="0"/>
              <a:t> </a:t>
            </a:r>
            <a:r>
              <a:rPr lang="en-US" dirty="0"/>
              <a:t>strongly connects with the concept of </a:t>
            </a:r>
            <a:r>
              <a:rPr lang="en-US" dirty="0" err="1"/>
              <a:t>predicativeness</a:t>
            </a:r>
            <a:r>
              <a:rPr lang="en-US" dirty="0"/>
              <a:t>.</a:t>
            </a:r>
          </a:p>
          <a:p>
            <a:pPr marL="514350" indent="-514350">
              <a:buAutoNum type="arabicPeriod"/>
            </a:pPr>
            <a:r>
              <a:rPr lang="en-US" dirty="0"/>
              <a:t>The category of personality</a:t>
            </a:r>
            <a:r>
              <a:rPr lang="ru-RU" dirty="0"/>
              <a:t> </a:t>
            </a:r>
            <a:r>
              <a:rPr lang="en-US" dirty="0"/>
              <a:t>is opposed to the category of </a:t>
            </a:r>
            <a:r>
              <a:rPr lang="en-US" dirty="0">
                <a:highlight>
                  <a:srgbClr val="FFFF00"/>
                </a:highlight>
              </a:rPr>
              <a:t>impersonality</a:t>
            </a:r>
            <a:r>
              <a:rPr lang="en-US" dirty="0"/>
              <a:t> (in a broad sense.)</a:t>
            </a:r>
          </a:p>
          <a:p>
            <a:pPr marL="514350" indent="-514350">
              <a:buAutoNum type="arabicPeriod"/>
            </a:pPr>
            <a:r>
              <a:rPr lang="en-US" dirty="0"/>
              <a:t>The category of personality is represented by three sub-categories:</a:t>
            </a:r>
            <a:r>
              <a:rPr lang="ru-RU" dirty="0"/>
              <a:t> </a:t>
            </a:r>
            <a:r>
              <a:rPr lang="en-US" dirty="0"/>
              <a:t>definiteness</a:t>
            </a:r>
            <a:r>
              <a:rPr lang="ru-RU" dirty="0"/>
              <a:t>, </a:t>
            </a:r>
            <a:r>
              <a:rPr lang="en-US" dirty="0">
                <a:highlight>
                  <a:srgbClr val="FFFF00"/>
                </a:highlight>
              </a:rPr>
              <a:t>indefiniteness,</a:t>
            </a:r>
            <a:r>
              <a:rPr lang="en-US" dirty="0"/>
              <a:t> and generality.</a:t>
            </a:r>
          </a:p>
          <a:p>
            <a:pPr marL="514350" indent="-514350">
              <a:buAutoNum type="arabicPeriod"/>
            </a:pPr>
            <a:r>
              <a:rPr lang="en-US" dirty="0"/>
              <a:t>Internal to nouns as a semantic-grammatical class there are personal and non-personal nouns</a:t>
            </a:r>
            <a:r>
              <a:rPr lang="ru-RU" dirty="0"/>
              <a:t> (</a:t>
            </a:r>
            <a:r>
              <a:rPr lang="ru-RU" i="1" dirty="0"/>
              <a:t>американец, учительница</a:t>
            </a:r>
            <a:r>
              <a:rPr lang="ru-RU" dirty="0"/>
              <a:t>..</a:t>
            </a:r>
            <a:r>
              <a:rPr lang="en-US" dirty="0"/>
              <a:t>.</a:t>
            </a:r>
            <a:r>
              <a:rPr lang="ru-RU" dirty="0"/>
              <a:t>; </a:t>
            </a:r>
            <a:r>
              <a:rPr lang="ru-RU" i="1" dirty="0"/>
              <a:t>муха, река, доброта</a:t>
            </a:r>
            <a:r>
              <a:rPr lang="ru-RU" dirty="0"/>
              <a:t>…)</a:t>
            </a:r>
          </a:p>
          <a:p>
            <a:endParaRPr lang="ru-RU" dirty="0"/>
          </a:p>
          <a:p>
            <a:pPr>
              <a:buFontTx/>
              <a:buChar char="-"/>
            </a:pPr>
            <a:endParaRPr lang="en-US" dirty="0"/>
          </a:p>
        </p:txBody>
      </p:sp>
    </p:spTree>
    <p:extLst>
      <p:ext uri="{BB962C8B-B14F-4D97-AF65-F5344CB8AC3E}">
        <p14:creationId xmlns:p14="http://schemas.microsoft.com/office/powerpoint/2010/main" val="1777748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7680C8-3C72-4E49-8612-377DD65B337E}"/>
              </a:ext>
            </a:extLst>
          </p:cNvPr>
          <p:cNvSpPr>
            <a:spLocks noGrp="1"/>
          </p:cNvSpPr>
          <p:nvPr>
            <p:ph idx="1"/>
          </p:nvPr>
        </p:nvSpPr>
        <p:spPr>
          <a:xfrm>
            <a:off x="838200" y="621792"/>
            <a:ext cx="10939272" cy="5555171"/>
          </a:xfrm>
        </p:spPr>
        <p:txBody>
          <a:bodyPr>
            <a:normAutofit fontScale="92500"/>
          </a:bodyPr>
          <a:lstStyle/>
          <a:p>
            <a:pPr marL="0" indent="0">
              <a:buNone/>
            </a:pPr>
            <a:r>
              <a:rPr lang="en-US" dirty="0"/>
              <a:t>Let’s compare the sentences: </a:t>
            </a:r>
            <a:endParaRPr lang="ru-RU" dirty="0"/>
          </a:p>
          <a:p>
            <a:endParaRPr lang="ru-RU" dirty="0"/>
          </a:p>
          <a:p>
            <a:pPr marL="514350" indent="-514350">
              <a:buAutoNum type="arabicParenR"/>
            </a:pPr>
            <a:r>
              <a:rPr lang="ru-RU" sz="3200" b="1" u="sng" dirty="0"/>
              <a:t>Все (люди, студенты) </a:t>
            </a:r>
            <a:r>
              <a:rPr lang="ru-RU" sz="3200" dirty="0"/>
              <a:t> чита</a:t>
            </a:r>
            <a:r>
              <a:rPr lang="ru-RU" sz="3200" b="1" i="1" dirty="0"/>
              <a:t>ют</a:t>
            </a:r>
            <a:r>
              <a:rPr lang="ru-RU" sz="3200" dirty="0"/>
              <a:t> книг</a:t>
            </a:r>
            <a:r>
              <a:rPr lang="ru-RU" sz="3200" dirty="0">
                <a:highlight>
                  <a:srgbClr val="FFFF00"/>
                </a:highlight>
              </a:rPr>
              <a:t>у</a:t>
            </a:r>
            <a:r>
              <a:rPr lang="ru-RU" sz="3200" dirty="0"/>
              <a:t> с интересом.</a:t>
            </a:r>
          </a:p>
          <a:p>
            <a:pPr marL="514350" indent="-514350">
              <a:buAutoNum type="arabicParenR"/>
            </a:pPr>
            <a:r>
              <a:rPr lang="ru-RU" sz="3200" dirty="0"/>
              <a:t>Книг</a:t>
            </a:r>
            <a:r>
              <a:rPr lang="ru-RU" sz="3200" dirty="0">
                <a:highlight>
                  <a:srgbClr val="FFFF00"/>
                </a:highlight>
              </a:rPr>
              <a:t>у</a:t>
            </a:r>
            <a:r>
              <a:rPr lang="en-US" sz="3200" baseline="30000" dirty="0">
                <a:highlight>
                  <a:srgbClr val="FFFF00"/>
                </a:highlight>
              </a:rPr>
              <a:t>Acc</a:t>
            </a:r>
            <a:r>
              <a:rPr lang="ru-RU" sz="3200" dirty="0"/>
              <a:t> чита</a:t>
            </a:r>
            <a:r>
              <a:rPr lang="ru-RU" sz="3200" b="1" i="1" dirty="0"/>
              <a:t>ют</a:t>
            </a:r>
            <a:r>
              <a:rPr lang="ru-RU" sz="3200" dirty="0"/>
              <a:t> с интересом.</a:t>
            </a:r>
            <a:endParaRPr lang="en-US" sz="3200" dirty="0"/>
          </a:p>
          <a:p>
            <a:pPr marL="514350" indent="-514350">
              <a:buFont typeface="Arial" panose="020B0604020202020204" pitchFamily="34" charset="0"/>
              <a:buAutoNum type="arabicParenR"/>
            </a:pPr>
            <a:r>
              <a:rPr lang="ru-RU" sz="3200" dirty="0"/>
              <a:t>Книг</a:t>
            </a:r>
            <a:r>
              <a:rPr lang="ru-RU" sz="3200" dirty="0">
                <a:highlight>
                  <a:srgbClr val="FFFF00"/>
                </a:highlight>
              </a:rPr>
              <a:t>у</a:t>
            </a:r>
            <a:r>
              <a:rPr lang="en-US" sz="3200" baseline="30000" dirty="0">
                <a:highlight>
                  <a:srgbClr val="FFFF00"/>
                </a:highlight>
              </a:rPr>
              <a:t>Acc</a:t>
            </a:r>
            <a:r>
              <a:rPr lang="ru-RU" sz="3200" dirty="0"/>
              <a:t> </a:t>
            </a:r>
            <a:r>
              <a:rPr lang="ru-RU" sz="3200" i="1" u="sng" dirty="0"/>
              <a:t>надо</a:t>
            </a:r>
            <a:r>
              <a:rPr lang="ru-RU" sz="3200" dirty="0"/>
              <a:t> прочитать (</a:t>
            </a:r>
            <a:r>
              <a:rPr lang="en-US" sz="3200" dirty="0"/>
              <a:t>*</a:t>
            </a:r>
            <a:r>
              <a:rPr lang="ru-RU" sz="2600" dirty="0"/>
              <a:t>если вас интересует…)</a:t>
            </a:r>
            <a:endParaRPr lang="ru-RU" sz="3200" dirty="0"/>
          </a:p>
          <a:p>
            <a:pPr marL="514350" indent="-514350">
              <a:buAutoNum type="arabicParenR"/>
            </a:pPr>
            <a:r>
              <a:rPr lang="ru-RU" sz="3200" dirty="0"/>
              <a:t>Книга</a:t>
            </a:r>
            <a:r>
              <a:rPr lang="en-US" sz="3200" baseline="30000" dirty="0"/>
              <a:t>Nom</a:t>
            </a:r>
            <a:r>
              <a:rPr lang="ru-RU" sz="3200" dirty="0"/>
              <a:t> чита</a:t>
            </a:r>
            <a:r>
              <a:rPr lang="ru-RU" sz="3200" i="1" u="sng" dirty="0"/>
              <a:t>ется </a:t>
            </a:r>
            <a:r>
              <a:rPr lang="ru-RU" sz="3200" dirty="0"/>
              <a:t>с интересом. </a:t>
            </a:r>
          </a:p>
          <a:p>
            <a:pPr marL="0" indent="0">
              <a:buNone/>
            </a:pPr>
            <a:endParaRPr lang="ru-RU" dirty="0"/>
          </a:p>
          <a:p>
            <a:pPr marL="0" indent="0">
              <a:buNone/>
            </a:pPr>
            <a:endParaRPr lang="ru-RU" dirty="0"/>
          </a:p>
          <a:p>
            <a:pPr marL="0" indent="0">
              <a:buNone/>
            </a:pPr>
            <a:endParaRPr lang="ru-RU" dirty="0"/>
          </a:p>
          <a:p>
            <a:pPr marL="0" indent="0">
              <a:buNone/>
            </a:pPr>
            <a:r>
              <a:rPr lang="en-US" dirty="0"/>
              <a:t>[We eliminate the subject, but the object turns into a </a:t>
            </a:r>
            <a:r>
              <a:rPr lang="en-US" i="1" dirty="0"/>
              <a:t>characterized</a:t>
            </a:r>
            <a:r>
              <a:rPr lang="en-US" dirty="0"/>
              <a:t> object</a:t>
            </a:r>
            <a:r>
              <a:rPr lang="ru-RU" dirty="0"/>
              <a:t> –</a:t>
            </a:r>
          </a:p>
          <a:p>
            <a:pPr marL="0" indent="0">
              <a:buNone/>
            </a:pPr>
            <a:r>
              <a:rPr lang="en-US" dirty="0"/>
              <a:t>Structures 2-3-4 imply an intention or suggestion.]</a:t>
            </a:r>
          </a:p>
        </p:txBody>
      </p:sp>
      <p:sp>
        <p:nvSpPr>
          <p:cNvPr id="4" name="TextBox 3">
            <a:extLst>
              <a:ext uri="{FF2B5EF4-FFF2-40B4-BE49-F238E27FC236}">
                <a16:creationId xmlns:a16="http://schemas.microsoft.com/office/drawing/2014/main" id="{563BD20D-0FB1-8E46-94F6-94D527CFE131}"/>
              </a:ext>
            </a:extLst>
          </p:cNvPr>
          <p:cNvSpPr txBox="1"/>
          <p:nvPr/>
        </p:nvSpPr>
        <p:spPr>
          <a:xfrm rot="10470981" flipV="1">
            <a:off x="7910738" y="2059908"/>
            <a:ext cx="3454039" cy="523220"/>
          </a:xfrm>
          <a:prstGeom prst="rect">
            <a:avLst/>
          </a:prstGeom>
          <a:noFill/>
        </p:spPr>
        <p:txBody>
          <a:bodyPr wrap="square" rtlCol="0">
            <a:spAutoFit/>
          </a:bodyPr>
          <a:lstStyle/>
          <a:p>
            <a:r>
              <a:rPr lang="ru-RU" sz="2800" b="1">
                <a:solidFill>
                  <a:srgbClr val="C00000"/>
                </a:solidFill>
              </a:rPr>
              <a:t>Книга интересна</a:t>
            </a:r>
            <a:r>
              <a:rPr lang="ru-RU" sz="2400"/>
              <a:t>.</a:t>
            </a:r>
            <a:endParaRPr lang="en-US" sz="2400"/>
          </a:p>
        </p:txBody>
      </p:sp>
    </p:spTree>
    <p:extLst>
      <p:ext uri="{BB962C8B-B14F-4D97-AF65-F5344CB8AC3E}">
        <p14:creationId xmlns:p14="http://schemas.microsoft.com/office/powerpoint/2010/main" val="3372530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DAD7-DB7E-3346-BD4F-9B9AB3F37015}"/>
              </a:ext>
            </a:extLst>
          </p:cNvPr>
          <p:cNvSpPr>
            <a:spLocks noGrp="1"/>
          </p:cNvSpPr>
          <p:nvPr>
            <p:ph type="title"/>
          </p:nvPr>
        </p:nvSpPr>
        <p:spPr>
          <a:xfrm>
            <a:off x="838200" y="365125"/>
            <a:ext cx="10515600" cy="1121954"/>
          </a:xfrm>
        </p:spPr>
        <p:txBody>
          <a:bodyPr>
            <a:normAutofit fontScale="90000"/>
          </a:bodyPr>
          <a:lstStyle/>
          <a:p>
            <a:pPr algn="ctr"/>
            <a:r>
              <a:rPr lang="en-US" sz="3200" b="1" i="1" dirty="0"/>
              <a:t>(1) What you need to do to </a:t>
            </a:r>
            <a:r>
              <a:rPr lang="en-US" sz="3200" dirty="0"/>
              <a:t>…</a:t>
            </a:r>
            <a:br>
              <a:rPr lang="en-US" sz="3200" dirty="0"/>
            </a:br>
            <a:r>
              <a:rPr lang="en-US" sz="3200" dirty="0"/>
              <a:t>Impersonal Sentences with Modals </a:t>
            </a:r>
            <a:br>
              <a:rPr lang="en-US" sz="3200" dirty="0"/>
            </a:br>
            <a:r>
              <a:rPr lang="ru-RU" sz="3200" dirty="0"/>
              <a:t>(</a:t>
            </a:r>
            <a:r>
              <a:rPr lang="en-US" sz="3200" dirty="0"/>
              <a:t>sample text from </a:t>
            </a:r>
            <a:r>
              <a:rPr lang="ru-RU" sz="3200" dirty="0"/>
              <a:t>В пути (2006), </a:t>
            </a:r>
            <a:r>
              <a:rPr lang="en-US" sz="3200" dirty="0">
                <a:solidFill>
                  <a:srgbClr val="C00000"/>
                </a:solidFill>
                <a:highlight>
                  <a:srgbClr val="FFFF00"/>
                </a:highlight>
              </a:rPr>
              <a:t>pg. 5</a:t>
            </a:r>
            <a:r>
              <a:rPr lang="en-US" sz="3200" dirty="0"/>
              <a:t>) </a:t>
            </a:r>
          </a:p>
        </p:txBody>
      </p:sp>
      <p:pic>
        <p:nvPicPr>
          <p:cNvPr id="4" name="Content Placeholder 3">
            <a:extLst>
              <a:ext uri="{FF2B5EF4-FFF2-40B4-BE49-F238E27FC236}">
                <a16:creationId xmlns:a16="http://schemas.microsoft.com/office/drawing/2014/main" id="{B8D9C1C6-02D7-9F43-BBEF-8586EE2FEB23}"/>
              </a:ext>
            </a:extLst>
          </p:cNvPr>
          <p:cNvPicPr>
            <a:picLocks noChangeAspect="1"/>
          </p:cNvPicPr>
          <p:nvPr/>
        </p:nvPicPr>
        <p:blipFill>
          <a:blip r:embed="rId3"/>
          <a:stretch>
            <a:fillRect/>
          </a:stretch>
        </p:blipFill>
        <p:spPr>
          <a:xfrm>
            <a:off x="1106530" y="1487079"/>
            <a:ext cx="7433966" cy="5289906"/>
          </a:xfrm>
          <a:prstGeom prst="rect">
            <a:avLst/>
          </a:prstGeom>
        </p:spPr>
      </p:pic>
    </p:spTree>
    <p:extLst>
      <p:ext uri="{BB962C8B-B14F-4D97-AF65-F5344CB8AC3E}">
        <p14:creationId xmlns:p14="http://schemas.microsoft.com/office/powerpoint/2010/main" val="328453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214C67-D474-6A47-9145-4DCB384F421A}"/>
              </a:ext>
            </a:extLst>
          </p:cNvPr>
          <p:cNvSpPr txBox="1"/>
          <p:nvPr/>
        </p:nvSpPr>
        <p:spPr>
          <a:xfrm>
            <a:off x="3712464" y="552907"/>
            <a:ext cx="8138160" cy="1298785"/>
          </a:xfrm>
          <a:prstGeom prst="rect">
            <a:avLst/>
          </a:prstGeom>
        </p:spPr>
        <p:txBody>
          <a:bodyPr vert="horz" lIns="91440" tIns="45720" rIns="91440" bIns="45720" rtlCol="0" anchor="ctr">
            <a:normAutofit/>
          </a:bodyPr>
          <a:lstStyle/>
          <a:p>
            <a:pPr>
              <a:lnSpc>
                <a:spcPct val="90000"/>
              </a:lnSpc>
              <a:spcAft>
                <a:spcPts val="600"/>
              </a:spcAft>
            </a:pPr>
            <a:r>
              <a:rPr lang="en-US" sz="2200"/>
              <a:t>Ken Hyland. </a:t>
            </a:r>
            <a:r>
              <a:rPr lang="en-US" sz="2200" b="1" i="1"/>
              <a:t>Genre pedagogy: Language, literacy and L2 writing instruction</a:t>
            </a:r>
            <a:r>
              <a:rPr lang="ru-RU" sz="2200" b="1" i="1"/>
              <a:t>. </a:t>
            </a:r>
            <a:r>
              <a:rPr lang="en-US" sz="2200"/>
              <a:t>Journal of Second Language Writing 16 (2007) 148–164.</a:t>
            </a:r>
          </a:p>
        </p:txBody>
      </p:sp>
      <p:pic>
        <p:nvPicPr>
          <p:cNvPr id="4" name="Content Placeholder 3">
            <a:extLst>
              <a:ext uri="{FF2B5EF4-FFF2-40B4-BE49-F238E27FC236}">
                <a16:creationId xmlns:a16="http://schemas.microsoft.com/office/drawing/2014/main" id="{B4D3FD09-7010-7F48-A251-30F9E5A51F7B}"/>
              </a:ext>
            </a:extLst>
          </p:cNvPr>
          <p:cNvPicPr>
            <a:picLocks noGrp="1" noChangeAspect="1"/>
          </p:cNvPicPr>
          <p:nvPr>
            <p:ph idx="1"/>
          </p:nvPr>
        </p:nvPicPr>
        <p:blipFill>
          <a:blip r:embed="rId3"/>
          <a:stretch>
            <a:fillRect/>
          </a:stretch>
        </p:blipFill>
        <p:spPr>
          <a:xfrm>
            <a:off x="836691" y="1860563"/>
            <a:ext cx="10721325" cy="3966890"/>
          </a:xfrm>
          <a:prstGeom prst="rect">
            <a:avLst/>
          </a:prstGeom>
        </p:spPr>
      </p:pic>
    </p:spTree>
    <p:extLst>
      <p:ext uri="{BB962C8B-B14F-4D97-AF65-F5344CB8AC3E}">
        <p14:creationId xmlns:p14="http://schemas.microsoft.com/office/powerpoint/2010/main" val="2693985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8656-FF7A-4E49-88FC-C647E3509DDE}"/>
              </a:ext>
            </a:extLst>
          </p:cNvPr>
          <p:cNvSpPr>
            <a:spLocks noGrp="1"/>
          </p:cNvSpPr>
          <p:nvPr>
            <p:ph type="title"/>
          </p:nvPr>
        </p:nvSpPr>
        <p:spPr>
          <a:xfrm>
            <a:off x="1207008" y="246216"/>
            <a:ext cx="10146792" cy="1304468"/>
          </a:xfrm>
        </p:spPr>
        <p:txBody>
          <a:bodyPr>
            <a:normAutofit fontScale="90000"/>
          </a:bodyPr>
          <a:lstStyle/>
          <a:p>
            <a:pPr algn="ctr"/>
            <a:br>
              <a:rPr lang="en-US" sz="4000"/>
            </a:br>
            <a:br>
              <a:rPr lang="en-US" sz="4000"/>
            </a:br>
            <a:r>
              <a:rPr lang="en-US" sz="3100" b="1"/>
              <a:t>(2) </a:t>
            </a:r>
            <a:r>
              <a:rPr lang="en-US" sz="3100" b="1" i="1"/>
              <a:t>What you need to do to </a:t>
            </a:r>
            <a:r>
              <a:rPr lang="en-US" sz="3100"/>
              <a:t>…</a:t>
            </a:r>
            <a:br>
              <a:rPr lang="en-US" sz="3100"/>
            </a:br>
            <a:r>
              <a:rPr lang="en-US" sz="3100"/>
              <a:t>indefinite </a:t>
            </a:r>
            <a:r>
              <a:rPr lang="ru-RU" sz="3100"/>
              <a:t> </a:t>
            </a:r>
            <a:r>
              <a:rPr lang="en-US" sz="3100"/>
              <a:t>personal constructions</a:t>
            </a:r>
            <a:br>
              <a:rPr lang="en-US" sz="3100"/>
            </a:br>
            <a:r>
              <a:rPr lang="ru-RU" sz="3100"/>
              <a:t>(</a:t>
            </a:r>
            <a:r>
              <a:rPr lang="en-US" sz="3100"/>
              <a:t>sample text from </a:t>
            </a:r>
            <a:r>
              <a:rPr lang="en-US" sz="3100" i="1"/>
              <a:t>Russian in Use</a:t>
            </a:r>
            <a:r>
              <a:rPr lang="ru-RU" sz="3100" i="1"/>
              <a:t> </a:t>
            </a:r>
            <a:r>
              <a:rPr lang="ru-RU" sz="3100"/>
              <a:t>(200</a:t>
            </a:r>
            <a:r>
              <a:rPr lang="en-US" sz="3100"/>
              <a:t>7</a:t>
            </a:r>
            <a:r>
              <a:rPr lang="ru-RU" sz="3100"/>
              <a:t>), </a:t>
            </a:r>
            <a:r>
              <a:rPr lang="en-US" sz="3100"/>
              <a:t>pg. 179)</a:t>
            </a:r>
            <a:br>
              <a:rPr lang="en-US" sz="2200"/>
            </a:br>
            <a:br>
              <a:rPr lang="en-US"/>
            </a:br>
            <a:endParaRPr lang="en-US"/>
          </a:p>
        </p:txBody>
      </p:sp>
      <p:pic>
        <p:nvPicPr>
          <p:cNvPr id="4" name="Content Placeholder 3">
            <a:extLst>
              <a:ext uri="{FF2B5EF4-FFF2-40B4-BE49-F238E27FC236}">
                <a16:creationId xmlns:a16="http://schemas.microsoft.com/office/drawing/2014/main" id="{9D11F793-CC1E-D040-B360-F75CD0CBD2C4}"/>
              </a:ext>
            </a:extLst>
          </p:cNvPr>
          <p:cNvPicPr>
            <a:picLocks noGrp="1" noChangeAspect="1"/>
          </p:cNvPicPr>
          <p:nvPr>
            <p:ph idx="1"/>
          </p:nvPr>
        </p:nvPicPr>
        <p:blipFill>
          <a:blip r:embed="rId2"/>
          <a:stretch>
            <a:fillRect/>
          </a:stretch>
        </p:blipFill>
        <p:spPr>
          <a:xfrm>
            <a:off x="1444752" y="1505636"/>
            <a:ext cx="8467344" cy="5106149"/>
          </a:xfrm>
          <a:prstGeom prst="rect">
            <a:avLst/>
          </a:prstGeom>
        </p:spPr>
      </p:pic>
    </p:spTree>
    <p:extLst>
      <p:ext uri="{BB962C8B-B14F-4D97-AF65-F5344CB8AC3E}">
        <p14:creationId xmlns:p14="http://schemas.microsoft.com/office/powerpoint/2010/main" val="179028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60D61-883F-604A-9BB6-6A9349441004}"/>
              </a:ext>
            </a:extLst>
          </p:cNvPr>
          <p:cNvSpPr>
            <a:spLocks noGrp="1"/>
          </p:cNvSpPr>
          <p:nvPr>
            <p:ph type="title"/>
          </p:nvPr>
        </p:nvSpPr>
        <p:spPr>
          <a:xfrm>
            <a:off x="972118" y="102765"/>
            <a:ext cx="10519751" cy="1061454"/>
          </a:xfrm>
        </p:spPr>
        <p:txBody>
          <a:bodyPr vert="horz" lIns="91440" tIns="45720" rIns="91440" bIns="45720" rtlCol="0" anchor="b">
            <a:normAutofit fontScale="90000"/>
          </a:bodyPr>
          <a:lstStyle/>
          <a:p>
            <a:br>
              <a:rPr lang="en-US" sz="2000" dirty="0"/>
            </a:br>
            <a:r>
              <a:rPr lang="en-US" sz="2700" b="1" dirty="0"/>
              <a:t>Develop the habit of observing the language and being attentive to its forms (create an “arsenal” of linguistic features)</a:t>
            </a:r>
            <a:br>
              <a:rPr lang="en-US" sz="2000" dirty="0"/>
            </a:br>
            <a:endParaRPr lang="en-US" sz="2000" dirty="0"/>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F49CE81-B2F4-47B2-9D4A-886DCE0A84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6" name="Rectangle 64">
              <a:extLst>
                <a:ext uri="{FF2B5EF4-FFF2-40B4-BE49-F238E27FC236}">
                  <a16:creationId xmlns:a16="http://schemas.microsoft.com/office/drawing/2014/main" id="{4BE32177-3EAD-42DA-997C-8DAE1BFEE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A0DEE160-9825-4DB5-8188-911AC13EA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9C5FEDB5-0AEE-40E4-9CA6-6718B956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1A11DF2D-1D4B-45DA-906B-2A1F84C99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B6A5BAC0-9806-4124-A584-7F924A658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A8F6BFA3-38BE-4F0A-94D9-EF0E6EA01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E6BCF21-959F-419E-BCA4-B20AF92EF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54B6E037-E222-42EB-9AEB-C45EF209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A0494426-372E-42B8-87E1-170F1B59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14DB5AB5-5D73-4375-8CF4-DF4B7A5D7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009B2A6E-6D36-4A9A-AFAA-CF4D85914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85DC0718-B29F-47A6-931F-F0EF9FA99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AAED958D-AFCC-4BEF-818A-EFF7E41D1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C216DD5A-D1AE-429E-937E-456A50345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A845B253-9DEE-45AC-AADA-FAA6812C3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CE7B6CBF-757B-4B55-84CB-062B712D3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CC28C7A-EF33-43D3-90CD-DCAC92546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C0C9DCF-F15B-4B7A-A16B-37B4335E6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94991FD1-406A-4958-87D4-8DFA9FEA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5CD32F69-27AD-4088-877C-E2A40F8B0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a:extLst>
              <a:ext uri="{FF2B5EF4-FFF2-40B4-BE49-F238E27FC236}">
                <a16:creationId xmlns:a16="http://schemas.microsoft.com/office/drawing/2014/main" id="{AD7E26A8-0975-634C-9306-19DAD03006B7}"/>
              </a:ext>
            </a:extLst>
          </p:cNvPr>
          <p:cNvPicPr>
            <a:picLocks noGrp="1" noChangeAspect="1"/>
          </p:cNvPicPr>
          <p:nvPr>
            <p:ph idx="1"/>
          </p:nvPr>
        </p:nvPicPr>
        <p:blipFill>
          <a:blip r:embed="rId2"/>
          <a:stretch>
            <a:fillRect/>
          </a:stretch>
        </p:blipFill>
        <p:spPr>
          <a:xfrm>
            <a:off x="972119" y="1009992"/>
            <a:ext cx="7417902" cy="2322219"/>
          </a:xfrm>
          <a:prstGeom prst="rect">
            <a:avLst/>
          </a:prstGeom>
        </p:spPr>
      </p:pic>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8567705-13E4-CA40-B6DD-4947955026A0}"/>
              </a:ext>
            </a:extLst>
          </p:cNvPr>
          <p:cNvPicPr>
            <a:picLocks noChangeAspect="1"/>
          </p:cNvPicPr>
          <p:nvPr/>
        </p:nvPicPr>
        <p:blipFill>
          <a:blip r:embed="rId3"/>
          <a:stretch>
            <a:fillRect/>
          </a:stretch>
        </p:blipFill>
        <p:spPr>
          <a:xfrm>
            <a:off x="501469" y="3624016"/>
            <a:ext cx="5782655" cy="2841737"/>
          </a:xfrm>
          <a:prstGeom prst="rect">
            <a:avLst/>
          </a:prstGeom>
        </p:spPr>
      </p:pic>
      <p:pic>
        <p:nvPicPr>
          <p:cNvPr id="5" name="Picture 4">
            <a:extLst>
              <a:ext uri="{FF2B5EF4-FFF2-40B4-BE49-F238E27FC236}">
                <a16:creationId xmlns:a16="http://schemas.microsoft.com/office/drawing/2014/main" id="{917D330C-41AF-D246-9F47-05B30053E97D}"/>
              </a:ext>
            </a:extLst>
          </p:cNvPr>
          <p:cNvPicPr>
            <a:picLocks noChangeAspect="1"/>
          </p:cNvPicPr>
          <p:nvPr/>
        </p:nvPicPr>
        <p:blipFill>
          <a:blip r:embed="rId4"/>
          <a:stretch>
            <a:fillRect/>
          </a:stretch>
        </p:blipFill>
        <p:spPr>
          <a:xfrm>
            <a:off x="6416842" y="3737810"/>
            <a:ext cx="5273689" cy="2110197"/>
          </a:xfrm>
          <a:prstGeom prst="rect">
            <a:avLst/>
          </a:prstGeom>
        </p:spPr>
      </p:pic>
      <p:sp>
        <p:nvSpPr>
          <p:cNvPr id="7" name="TextBox 6">
            <a:extLst>
              <a:ext uri="{FF2B5EF4-FFF2-40B4-BE49-F238E27FC236}">
                <a16:creationId xmlns:a16="http://schemas.microsoft.com/office/drawing/2014/main" id="{71D818FC-3482-A846-9E76-D7A94E989F73}"/>
              </a:ext>
            </a:extLst>
          </p:cNvPr>
          <p:cNvSpPr txBox="1"/>
          <p:nvPr/>
        </p:nvSpPr>
        <p:spPr>
          <a:xfrm>
            <a:off x="3024832" y="1086692"/>
            <a:ext cx="1487796" cy="369332"/>
          </a:xfrm>
          <a:prstGeom prst="rect">
            <a:avLst/>
          </a:prstGeom>
          <a:noFill/>
        </p:spPr>
        <p:txBody>
          <a:bodyPr wrap="square" rtlCol="0">
            <a:spAutoFit/>
          </a:bodyPr>
          <a:lstStyle/>
          <a:p>
            <a:r>
              <a:rPr lang="en-US" b="1">
                <a:solidFill>
                  <a:srgbClr val="C00000"/>
                </a:solidFill>
              </a:rPr>
              <a:t>Text 1</a:t>
            </a:r>
          </a:p>
        </p:txBody>
      </p:sp>
      <p:sp>
        <p:nvSpPr>
          <p:cNvPr id="9" name="TextBox 8">
            <a:extLst>
              <a:ext uri="{FF2B5EF4-FFF2-40B4-BE49-F238E27FC236}">
                <a16:creationId xmlns:a16="http://schemas.microsoft.com/office/drawing/2014/main" id="{157A858B-AAAB-2442-8979-927E5E1E0B58}"/>
              </a:ext>
            </a:extLst>
          </p:cNvPr>
          <p:cNvSpPr txBox="1"/>
          <p:nvPr/>
        </p:nvSpPr>
        <p:spPr>
          <a:xfrm>
            <a:off x="522028" y="3441569"/>
            <a:ext cx="1271147" cy="369332"/>
          </a:xfrm>
          <a:prstGeom prst="rect">
            <a:avLst/>
          </a:prstGeom>
          <a:noFill/>
        </p:spPr>
        <p:txBody>
          <a:bodyPr wrap="square" rtlCol="0">
            <a:spAutoFit/>
          </a:bodyPr>
          <a:lstStyle/>
          <a:p>
            <a:r>
              <a:rPr lang="en-US" b="1">
                <a:solidFill>
                  <a:srgbClr val="C00000"/>
                </a:solidFill>
              </a:rPr>
              <a:t>Text 2</a:t>
            </a:r>
          </a:p>
        </p:txBody>
      </p:sp>
      <p:sp>
        <p:nvSpPr>
          <p:cNvPr id="12" name="TextBox 11">
            <a:extLst>
              <a:ext uri="{FF2B5EF4-FFF2-40B4-BE49-F238E27FC236}">
                <a16:creationId xmlns:a16="http://schemas.microsoft.com/office/drawing/2014/main" id="{9C84BFB5-2021-E744-9EF6-9E912EF14748}"/>
              </a:ext>
            </a:extLst>
          </p:cNvPr>
          <p:cNvSpPr txBox="1"/>
          <p:nvPr/>
        </p:nvSpPr>
        <p:spPr>
          <a:xfrm>
            <a:off x="8299707" y="3553143"/>
            <a:ext cx="1449193" cy="369332"/>
          </a:xfrm>
          <a:prstGeom prst="rect">
            <a:avLst/>
          </a:prstGeom>
          <a:noFill/>
        </p:spPr>
        <p:txBody>
          <a:bodyPr wrap="square" rtlCol="0">
            <a:spAutoFit/>
          </a:bodyPr>
          <a:lstStyle/>
          <a:p>
            <a:r>
              <a:rPr lang="en-US" b="1">
                <a:solidFill>
                  <a:srgbClr val="C00000"/>
                </a:solidFill>
              </a:rPr>
              <a:t>Text 3</a:t>
            </a:r>
          </a:p>
        </p:txBody>
      </p:sp>
    </p:spTree>
    <p:extLst>
      <p:ext uri="{BB962C8B-B14F-4D97-AF65-F5344CB8AC3E}">
        <p14:creationId xmlns:p14="http://schemas.microsoft.com/office/powerpoint/2010/main" val="1950529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1949</Words>
  <Application>Microsoft Macintosh PowerPoint</Application>
  <PresentationFormat>Widescreen</PresentationFormat>
  <Paragraphs>141</Paragraphs>
  <Slides>18</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Teaching writing skills across proficiency levels:  Grammar approaches to genre </vt:lpstr>
      <vt:lpstr>PowerPoint Presentation</vt:lpstr>
      <vt:lpstr>General Questions </vt:lpstr>
      <vt:lpstr>Category of the person (personality) Категория лица</vt:lpstr>
      <vt:lpstr>PowerPoint Presentation</vt:lpstr>
      <vt:lpstr>(1) What you need to do to … Impersonal Sentences with Modals  (sample text from В пути (2006), pg. 5) </vt:lpstr>
      <vt:lpstr>PowerPoint Presentation</vt:lpstr>
      <vt:lpstr>  (2) What you need to do to … indefinite  personal constructions (sample text from Russian in Use (2007), pg. 179)  </vt:lpstr>
      <vt:lpstr> Develop the habit of observing the language and being attentive to its forms (create an “arsenal” of linguistic features) </vt:lpstr>
      <vt:lpstr>Questions for class discussion  (at IH-AL levels – help to move toward impersonal, active/passive categories) </vt:lpstr>
      <vt:lpstr>Indefinite personal sentences (functions, meaning, context)</vt:lpstr>
      <vt:lpstr>“Ваш  роман прочитали”  indefinite personal sentences with multiple interpretations </vt:lpstr>
      <vt:lpstr>Topics for students writing</vt:lpstr>
      <vt:lpstr>Samples of student writing (4th year Russian)</vt:lpstr>
      <vt:lpstr>Major steps:  </vt:lpstr>
      <vt:lpstr>PowerPoint Presentation</vt:lpstr>
      <vt:lpstr>PowerPoint Presentation</vt:lpstr>
      <vt:lpstr>References: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writing skills across proficiency levels:  Grammar approaches to genre </dc:title>
  <dc:creator>Anna Alsufieva</dc:creator>
  <cp:lastModifiedBy>Anna Alsufieva</cp:lastModifiedBy>
  <cp:revision>2</cp:revision>
  <dcterms:created xsi:type="dcterms:W3CDTF">2021-04-08T16:22:01Z</dcterms:created>
  <dcterms:modified xsi:type="dcterms:W3CDTF">2021-04-08T19:01:24Z</dcterms:modified>
</cp:coreProperties>
</file>