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Corbel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9BFE51-3C4E-4EBC-95EF-F639DFDBB88B}">
  <a:tblStyle styleId="{A79BFE51-3C4E-4EBC-95EF-F639DFDBB88B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4.xml"/><Relationship Id="rId41" Type="http://schemas.openxmlformats.org/officeDocument/2006/relationships/font" Target="fonts/Corbel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Corbel-bold.fntdata"/><Relationship Id="rId16" Type="http://schemas.openxmlformats.org/officeDocument/2006/relationships/slide" Target="slides/slide10.xml"/><Relationship Id="rId38" Type="http://schemas.openxmlformats.org/officeDocument/2006/relationships/font" Target="fonts/Corbel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c30bff88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c30bff8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cc30bff88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Yes, no questions vs Explain, tell 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Чтобы быть Mid или High, нужно обязательно уметь делать что-то из предельного уровня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 new level represents a new constellation of interrrelationships (Higgs) between these criteria</a:t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Function is the most crucial element in oral proficiency assessment</a:t>
            </a:r>
            <a:endParaRPr/>
          </a:p>
        </p:txBody>
      </p:sp>
      <p:sp>
        <p:nvSpPr>
          <p:cNvPr id="161" name="Google Shape;16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Effective communication</a:t>
            </a:r>
            <a:endParaRPr/>
          </a:p>
        </p:txBody>
      </p:sp>
      <p:sp>
        <p:nvSpPr>
          <p:cNvPr id="174" name="Google Shape;174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Accuracy for work?</a:t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 txBox="1"/>
          <p:nvPr>
            <p:ph type="ctrTitle"/>
          </p:nvPr>
        </p:nvSpPr>
        <p:spPr>
          <a:xfrm>
            <a:off x="802386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orbel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825011" y="4670246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 rot="5400000">
            <a:off x="3084831" y="681228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 rot="5400000">
            <a:off x="-1133475" y="2409825"/>
            <a:ext cx="495300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 rot="5400000">
            <a:off x="3083814" y="685800"/>
            <a:ext cx="512064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2900934" y="1298448"/>
            <a:ext cx="5486400" cy="32552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orbel"/>
              <a:buNone/>
              <a:defRPr b="0" sz="54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914650" y="4672584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900934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700"/>
              <a:buChar char="●"/>
              <a:defRPr sz="1700"/>
            </a:lvl2pPr>
            <a:lvl3pPr indent="-3238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1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5863590" y="868680"/>
            <a:ext cx="260604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700"/>
              <a:buChar char="●"/>
              <a:defRPr sz="1700"/>
            </a:lvl2pPr>
            <a:lvl3pPr indent="-3238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1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2900934" y="1023586"/>
            <a:ext cx="2606040" cy="807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2900934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700"/>
              <a:buChar char="●"/>
              <a:defRPr sz="1700"/>
            </a:lvl2pPr>
            <a:lvl3pPr indent="-3238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1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863847" y="1023587"/>
            <a:ext cx="2606040" cy="813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1" sz="19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5863847" y="1930936"/>
            <a:ext cx="260604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655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700"/>
              <a:buChar char="●"/>
              <a:defRPr sz="1700"/>
            </a:lvl2pPr>
            <a:lvl3pPr indent="-32385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500"/>
              <a:buChar char="●"/>
              <a:defRPr sz="1500"/>
            </a:lvl3pPr>
            <a:lvl4pPr indent="-31115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5pPr>
            <a:lvl6pPr indent="-31115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6pPr>
            <a:lvl7pPr indent="-31115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300"/>
              <a:buChar char="●"/>
              <a:defRPr sz="1300"/>
            </a:lvl8pPr>
            <a:lvl9pPr indent="-31115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300"/>
              <a:buChar char="●"/>
              <a:defRPr sz="1300"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2900934" y="868680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192024" y="3337560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50"/>
              <a:buNone/>
              <a:defRPr sz="12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92024" y="1143000"/>
            <a:ext cx="2125980" cy="21945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 b="0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2677983" y="767419"/>
            <a:ext cx="6086423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192024" y="3340602"/>
            <a:ext cx="2125980" cy="2560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50"/>
              <a:buNone/>
              <a:defRPr sz="12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2624326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  <a:defRPr b="0" i="0" sz="30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925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6550" lvl="1" marL="914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17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300"/>
              <a:buFont typeface="Noto Sans Symbols"/>
              <a:buChar char="●"/>
              <a:defRPr b="0" i="0" sz="13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6.jpg"/><Relationship Id="rId5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7.jpg"/><Relationship Id="rId5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ctrTitle"/>
          </p:nvPr>
        </p:nvSpPr>
        <p:spPr>
          <a:xfrm>
            <a:off x="304800" y="4715177"/>
            <a:ext cx="64008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</a:pPr>
            <a:r>
              <a:rPr b="1" lang="en-US">
                <a:solidFill>
                  <a:schemeClr val="dk1"/>
                </a:solidFill>
              </a:rPr>
              <a:t>Increasing students' oral production: </a:t>
            </a:r>
            <a:br>
              <a:rPr b="1" lang="en-US" sz="4800"/>
            </a:br>
            <a:r>
              <a:rPr b="1" lang="en-US" sz="4800"/>
              <a:t>Effective elicitation techniques and appropriate activities across proficiency levels</a:t>
            </a:r>
            <a:endParaRPr sz="2000"/>
          </a:p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6998208" y="3641171"/>
            <a:ext cx="2060448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Evgeny Dengub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University of Massachusetts Amherst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"/>
          <p:cNvSpPr txBox="1"/>
          <p:nvPr>
            <p:ph type="title"/>
          </p:nvPr>
        </p:nvSpPr>
        <p:spPr>
          <a:xfrm>
            <a:off x="189689" y="1123838"/>
            <a:ext cx="2210700" cy="460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Degrees of Control</a:t>
            </a:r>
            <a:endParaRPr sz="4300"/>
          </a:p>
        </p:txBody>
      </p:sp>
      <p:sp>
        <p:nvSpPr>
          <p:cNvPr id="192" name="Google Shape;192;p22"/>
          <p:cNvSpPr txBox="1"/>
          <p:nvPr>
            <p:ph idx="1" type="body"/>
          </p:nvPr>
        </p:nvSpPr>
        <p:spPr>
          <a:xfrm>
            <a:off x="2840526" y="864058"/>
            <a:ext cx="5486400" cy="512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22300" lvl="0" marL="457200" rtl="0" algn="l">
              <a:spcBef>
                <a:spcPts val="1200"/>
              </a:spcBef>
              <a:spcAft>
                <a:spcPts val="0"/>
              </a:spcAft>
              <a:buSzPts val="6200"/>
              <a:buChar char="●"/>
            </a:pPr>
            <a:r>
              <a:rPr lang="en-US" sz="6300"/>
              <a:t>Full</a:t>
            </a:r>
            <a:endParaRPr sz="6300"/>
          </a:p>
          <a:p>
            <a:pPr indent="-622300" lvl="0" marL="457200" rtl="0" algn="l">
              <a:spcBef>
                <a:spcPts val="0"/>
              </a:spcBef>
              <a:spcAft>
                <a:spcPts val="0"/>
              </a:spcAft>
              <a:buSzPts val="6200"/>
              <a:buChar char="●"/>
            </a:pPr>
            <a:r>
              <a:rPr lang="en-US" sz="6300"/>
              <a:t>Partial</a:t>
            </a:r>
            <a:endParaRPr sz="6300"/>
          </a:p>
          <a:p>
            <a:pPr indent="-622300" lvl="0" marL="457200" rtl="0" algn="l">
              <a:spcBef>
                <a:spcPts val="0"/>
              </a:spcBef>
              <a:spcAft>
                <a:spcPts val="0"/>
              </a:spcAft>
              <a:buSzPts val="6200"/>
              <a:buChar char="●"/>
            </a:pPr>
            <a:r>
              <a:rPr lang="en-US" sz="6300"/>
              <a:t>Conceptual</a:t>
            </a:r>
            <a:endParaRPr sz="6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89688" y="-209744"/>
            <a:ext cx="6576871" cy="2951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Text Type</a:t>
            </a:r>
            <a:endParaRPr/>
          </a:p>
        </p:txBody>
      </p:sp>
      <p:graphicFrame>
        <p:nvGraphicFramePr>
          <p:cNvPr id="199" name="Google Shape;199;p23"/>
          <p:cNvGraphicFramePr/>
          <p:nvPr/>
        </p:nvGraphicFramePr>
        <p:xfrm>
          <a:off x="189688" y="18784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{A79BFE51-3C4E-4EBC-95EF-F639DFDBB88B}</a:tableStyleId>
              </a:tblPr>
              <a:tblGrid>
                <a:gridCol w="2674550"/>
                <a:gridCol w="5115225"/>
              </a:tblGrid>
              <a:tr h="85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Superior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Extended</a:t>
                      </a:r>
                      <a:r>
                        <a:rPr lang="en-US" sz="2800"/>
                        <a:t> discourse 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85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Advanced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Paragraphs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25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Intermediate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Sentences</a:t>
                      </a:r>
                      <a:r>
                        <a:rPr lang="en-US" sz="2800"/>
                        <a:t> and strings of sentences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85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Novice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Words,</a:t>
                      </a:r>
                      <a:r>
                        <a:rPr lang="en-US" sz="2800"/>
                        <a:t> phrases, lists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 txBox="1"/>
          <p:nvPr>
            <p:ph type="title"/>
          </p:nvPr>
        </p:nvSpPr>
        <p:spPr>
          <a:xfrm>
            <a:off x="233616" y="-685539"/>
            <a:ext cx="4545899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Уровень </a:t>
            </a:r>
            <a:br>
              <a:rPr lang="en-US"/>
            </a:br>
            <a:r>
              <a:rPr lang="en-US"/>
              <a:t>студента</a:t>
            </a:r>
            <a:endParaRPr/>
          </a:p>
        </p:txBody>
      </p:sp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498474" y="1600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/>
          </a:p>
        </p:txBody>
      </p:sp>
      <p:cxnSp>
        <p:nvCxnSpPr>
          <p:cNvPr id="207" name="Google Shape;207;p24"/>
          <p:cNvCxnSpPr/>
          <p:nvPr/>
        </p:nvCxnSpPr>
        <p:spPr>
          <a:xfrm flipH="1" rot="10800000">
            <a:off x="859834" y="3254532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24"/>
          <p:cNvCxnSpPr/>
          <p:nvPr/>
        </p:nvCxnSpPr>
        <p:spPr>
          <a:xfrm flipH="1" rot="10800000">
            <a:off x="859834" y="5140036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24"/>
          <p:cNvSpPr txBox="1"/>
          <p:nvPr/>
        </p:nvSpPr>
        <p:spPr>
          <a:xfrm>
            <a:off x="859823" y="5153275"/>
            <a:ext cx="1840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FLOOR</a:t>
            </a:r>
            <a:endParaRPr/>
          </a:p>
        </p:txBody>
      </p:sp>
      <p:sp>
        <p:nvSpPr>
          <p:cNvPr id="210" name="Google Shape;210;p24"/>
          <p:cNvSpPr txBox="1"/>
          <p:nvPr/>
        </p:nvSpPr>
        <p:spPr>
          <a:xfrm>
            <a:off x="841464" y="2909123"/>
            <a:ext cx="168026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CEILING</a:t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1785576" y="4337391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91CA00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EE8E8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EE8E8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EE8E8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EE8E8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3583214" y="3695525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E5A3A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5491710" y="3204866"/>
            <a:ext cx="914400" cy="914400"/>
          </a:xfrm>
          <a:prstGeom prst="mathMultiply">
            <a:avLst>
              <a:gd fmla="val 23520" name="adj1"/>
            </a:avLst>
          </a:prstGeom>
          <a:solidFill>
            <a:srgbClr val="00C3A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coil spring, metalware&#10;&#10;Description automatically generated" id="214" name="Google Shape;2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5632" y="3416845"/>
            <a:ext cx="2794879" cy="1633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827" y="1353854"/>
            <a:ext cx="7703507" cy="5135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109728" y="1128408"/>
            <a:ext cx="2797351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Yes/No Questions</a:t>
            </a:r>
            <a:endParaRPr/>
          </a:p>
        </p:txBody>
      </p:sp>
      <p:pic>
        <p:nvPicPr>
          <p:cNvPr id="225" name="Google Shape;2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0743" y="1301689"/>
            <a:ext cx="4004647" cy="534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189702" y="1123850"/>
            <a:ext cx="26421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Spiraling the topic</a:t>
            </a:r>
            <a:endParaRPr/>
          </a:p>
        </p:txBody>
      </p:sp>
      <p:pic>
        <p:nvPicPr>
          <p:cNvPr descr="https://encrypted-tbn1.gstatic.com/images?q=tbn:ANd9GcQ9aa8WGH1GZTIKUwsLCRea0ebkPe5__GUNmmXeNHpkaQ-p41Qe" id="231" name="Google Shape;2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7894" y="2318321"/>
            <a:ext cx="3447293" cy="31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3704351" y="5567025"/>
            <a:ext cx="172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Floor</a:t>
            </a:r>
            <a:endParaRPr/>
          </a:p>
        </p:txBody>
      </p:sp>
      <p:sp>
        <p:nvSpPr>
          <p:cNvPr id="233" name="Google Shape;233;p27"/>
          <p:cNvSpPr txBox="1"/>
          <p:nvPr/>
        </p:nvSpPr>
        <p:spPr>
          <a:xfrm>
            <a:off x="3373476" y="1615525"/>
            <a:ext cx="16108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Ceiling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299416" y="-798766"/>
            <a:ext cx="6296455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 sz="4400">
                <a:solidFill>
                  <a:schemeClr val="dk1"/>
                </a:solidFill>
              </a:rPr>
              <a:t>Искусство вопросов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39" name="Google Shape;239;p28"/>
          <p:cNvSpPr txBox="1"/>
          <p:nvPr>
            <p:ph idx="1" type="body"/>
          </p:nvPr>
        </p:nvSpPr>
        <p:spPr>
          <a:xfrm>
            <a:off x="498474" y="1501826"/>
            <a:ext cx="7915682" cy="52018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32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The simpler the better</a:t>
            </a:r>
            <a:r>
              <a:rPr lang="en-US" sz="3200"/>
              <a:t>: </a:t>
            </a:r>
            <a:r>
              <a:rPr i="1" lang="en-US" sz="3200"/>
              <a:t>Не могли бы вы сказать, в чём, по-вашему мнению, основные отличия двух столиц: Москвы, с одной стороны, и Санкт-Петербурга, с другой?</a:t>
            </a:r>
            <a:endParaRPr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Paraphrasing helps but not always. Give them time to think!</a:t>
            </a:r>
            <a:endParaRPr sz="3200">
              <a:solidFill>
                <a:schemeClr val="dk1"/>
              </a:solidFill>
            </a:endParaRPr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>
                <a:solidFill>
                  <a:schemeClr val="dk1"/>
                </a:solidFill>
              </a:rPr>
              <a:t>Focus on communication and learning, and NOT on the ‘correct’ answers.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130743" y="581611"/>
            <a:ext cx="2913888" cy="1899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Use more..</a:t>
            </a:r>
            <a:endParaRPr/>
          </a:p>
        </p:txBody>
      </p:sp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130743" y="2131426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81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Char char="●"/>
            </a:pPr>
            <a:r>
              <a:rPr lang="en-US" sz="6000"/>
              <a:t> Почему?</a:t>
            </a:r>
            <a:endParaRPr/>
          </a:p>
          <a:p>
            <a:pPr indent="-3810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Char char="●"/>
            </a:pPr>
            <a:r>
              <a:rPr lang="en-US" sz="6000"/>
              <a:t> Как?</a:t>
            </a:r>
            <a:endParaRPr/>
          </a:p>
          <a:p>
            <a:pPr indent="-3810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6000"/>
              <a:buChar char="●"/>
            </a:pPr>
            <a:r>
              <a:rPr lang="en-US" sz="6000"/>
              <a:t> Расскажите мне о… 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466635" y="-677072"/>
            <a:ext cx="2210612" cy="4510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</a:pPr>
            <a:r>
              <a:rPr lang="en-US">
                <a:solidFill>
                  <a:schemeClr val="dk1"/>
                </a:solidFill>
              </a:rPr>
              <a:t>Тема: дом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253" name="Google Shape;253;p30"/>
          <p:cNvCxnSpPr/>
          <p:nvPr/>
        </p:nvCxnSpPr>
        <p:spPr>
          <a:xfrm flipH="1" rot="10800000">
            <a:off x="516844" y="3303207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" name="Google Shape;254;p30"/>
          <p:cNvCxnSpPr/>
          <p:nvPr/>
        </p:nvCxnSpPr>
        <p:spPr>
          <a:xfrm flipH="1" rot="10800000">
            <a:off x="516844" y="5220570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5" name="Google Shape;255;p30"/>
          <p:cNvSpPr txBox="1"/>
          <p:nvPr/>
        </p:nvSpPr>
        <p:spPr>
          <a:xfrm>
            <a:off x="516844" y="5201941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Novice</a:t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498474" y="2957798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/>
          </a:p>
        </p:txBody>
      </p:sp>
      <p:pic>
        <p:nvPicPr>
          <p:cNvPr descr="A picture containing coil spring, metalware&#10;&#10;Description automatically generated" id="257" name="Google Shape;25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966" y="3309822"/>
            <a:ext cx="2794879" cy="16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0"/>
          <p:cNvSpPr txBox="1"/>
          <p:nvPr/>
        </p:nvSpPr>
        <p:spPr>
          <a:xfrm>
            <a:off x="498474" y="4799953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Какие комнаты/какая мебель у вас в доме?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507659" y="4124448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Расскажите о своём доме. Какой он?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498474" y="4450564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Вам нравится ваш дом? Почему?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498474" y="3429000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Где вы хотите жить?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498474" y="3833889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каком районе ваш дом? Опишите этот район.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tall building in a city&#10;&#10;Description automatically generated" id="263" name="Google Shape;2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720" y="0"/>
            <a:ext cx="4253020" cy="31906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outdoor, building, street&#10;&#10;Description automatically generated" id="264" name="Google Shape;26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1895" y="13031"/>
            <a:ext cx="4912105" cy="327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292037" y="-743686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Тема: учёба</a:t>
            </a:r>
            <a:endParaRPr/>
          </a:p>
        </p:txBody>
      </p:sp>
      <p:cxnSp>
        <p:nvCxnSpPr>
          <p:cNvPr id="271" name="Google Shape;271;p31"/>
          <p:cNvCxnSpPr/>
          <p:nvPr/>
        </p:nvCxnSpPr>
        <p:spPr>
          <a:xfrm flipH="1" rot="10800000">
            <a:off x="516844" y="3220979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31"/>
          <p:cNvCxnSpPr/>
          <p:nvPr/>
        </p:nvCxnSpPr>
        <p:spPr>
          <a:xfrm flipH="1" rot="10800000">
            <a:off x="516844" y="5106483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31"/>
          <p:cNvSpPr txBox="1"/>
          <p:nvPr/>
        </p:nvSpPr>
        <p:spPr>
          <a:xfrm>
            <a:off x="516852" y="5119725"/>
            <a:ext cx="147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Базовый</a:t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31"/>
          <p:cNvSpPr txBox="1"/>
          <p:nvPr/>
        </p:nvSpPr>
        <p:spPr>
          <a:xfrm>
            <a:off x="498475" y="2875575"/>
            <a:ext cx="200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Промежуточный</a:t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coil spring, metalware&#10;&#10;Description automatically generated" id="275" name="Google Shape;27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96" y="3316733"/>
            <a:ext cx="2794879" cy="1633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classroom&#10;&#10;Description automatically generated with medium confidence" id="276" name="Google Shape;27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368" y="-18554"/>
            <a:ext cx="4768434" cy="317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0" y="1136642"/>
            <a:ext cx="2833927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 sz="4000"/>
              <a:t>Proficiency</a:t>
            </a:r>
            <a:endParaRPr sz="4400"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2802762" y="1097892"/>
            <a:ext cx="5792598" cy="4627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4000"/>
              <a:t>The ability to </a:t>
            </a:r>
            <a:r>
              <a:rPr b="1" lang="en-US" sz="4000"/>
              <a:t>use</a:t>
            </a:r>
            <a:r>
              <a:rPr lang="en-US" sz="4000"/>
              <a:t> a language to communicate </a:t>
            </a:r>
            <a:r>
              <a:rPr b="1" lang="en-US" sz="4000"/>
              <a:t>meaningful</a:t>
            </a:r>
            <a:r>
              <a:rPr lang="en-US" sz="4000"/>
              <a:t> information in a </a:t>
            </a:r>
            <a:r>
              <a:rPr b="1" lang="en-US" sz="4000"/>
              <a:t>spontaneous</a:t>
            </a:r>
            <a:r>
              <a:rPr lang="en-US" sz="4000"/>
              <a:t> interaction, and in a manner </a:t>
            </a:r>
            <a:r>
              <a:rPr b="1" lang="en-US" sz="4000"/>
              <a:t>acceptable</a:t>
            </a:r>
            <a:r>
              <a:rPr lang="en-US" sz="4000"/>
              <a:t> and </a:t>
            </a:r>
            <a:r>
              <a:rPr b="1" lang="en-US" sz="4000"/>
              <a:t>appropriate</a:t>
            </a:r>
            <a:r>
              <a:rPr lang="en-US" sz="4000"/>
              <a:t> to native speakers of the language.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/>
          <p:nvPr>
            <p:ph type="title"/>
          </p:nvPr>
        </p:nvSpPr>
        <p:spPr>
          <a:xfrm>
            <a:off x="498474" y="-204096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Тема: дом</a:t>
            </a:r>
            <a:endParaRPr/>
          </a:p>
        </p:txBody>
      </p:sp>
      <p:cxnSp>
        <p:nvCxnSpPr>
          <p:cNvPr id="283" name="Google Shape;283;p32"/>
          <p:cNvCxnSpPr/>
          <p:nvPr/>
        </p:nvCxnSpPr>
        <p:spPr>
          <a:xfrm flipH="1" rot="10800000">
            <a:off x="498474" y="3602656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32"/>
          <p:cNvCxnSpPr/>
          <p:nvPr/>
        </p:nvCxnSpPr>
        <p:spPr>
          <a:xfrm flipH="1" rot="10800000">
            <a:off x="498474" y="5488160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32"/>
          <p:cNvSpPr txBox="1"/>
          <p:nvPr/>
        </p:nvSpPr>
        <p:spPr>
          <a:xfrm>
            <a:off x="498474" y="5501390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/>
          </a:p>
        </p:txBody>
      </p:sp>
      <p:sp>
        <p:nvSpPr>
          <p:cNvPr id="286" name="Google Shape;286;p32"/>
          <p:cNvSpPr txBox="1"/>
          <p:nvPr/>
        </p:nvSpPr>
        <p:spPr>
          <a:xfrm>
            <a:off x="480104" y="3257247"/>
            <a:ext cx="1173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pic>
        <p:nvPicPr>
          <p:cNvPr descr="A picture containing coil spring, metalware&#10;&#10;Description automatically generated" id="287" name="Google Shape;2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3226" y="3702872"/>
            <a:ext cx="2794879" cy="16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480104" y="5094159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Расскажите о своём доме. Какой он?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32"/>
          <p:cNvSpPr txBox="1"/>
          <p:nvPr/>
        </p:nvSpPr>
        <p:spPr>
          <a:xfrm>
            <a:off x="480103" y="4757611"/>
            <a:ext cx="58691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Как вы купили/нашли свой дом? Расскажите об этом.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Google Shape;290;p32"/>
          <p:cNvSpPr txBox="1"/>
          <p:nvPr/>
        </p:nvSpPr>
        <p:spPr>
          <a:xfrm>
            <a:off x="480104" y="3733440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Как изменилось жильё за последние 30-40 лет?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32"/>
          <p:cNvSpPr txBox="1"/>
          <p:nvPr/>
        </p:nvSpPr>
        <p:spPr>
          <a:xfrm>
            <a:off x="472908" y="4445475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Что вы будете делать, чтобы купить/снять дом?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480104" y="4108927"/>
            <a:ext cx="52631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Сравните ваше нынешнее жильё с домом детства. 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text, outdoor, building, street&#10;&#10;Description automatically generated" id="293" name="Google Shape;29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1895" y="13031"/>
            <a:ext cx="4912105" cy="3277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498474" y="-467741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Тема: учёба</a:t>
            </a:r>
            <a:endParaRPr/>
          </a:p>
        </p:txBody>
      </p:sp>
      <p:cxnSp>
        <p:nvCxnSpPr>
          <p:cNvPr id="300" name="Google Shape;300;p33"/>
          <p:cNvCxnSpPr/>
          <p:nvPr/>
        </p:nvCxnSpPr>
        <p:spPr>
          <a:xfrm flipH="1" rot="10800000">
            <a:off x="516844" y="3220979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1" name="Google Shape;301;p33"/>
          <p:cNvCxnSpPr/>
          <p:nvPr/>
        </p:nvCxnSpPr>
        <p:spPr>
          <a:xfrm flipH="1" rot="10800000">
            <a:off x="516844" y="5106483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33"/>
          <p:cNvSpPr txBox="1"/>
          <p:nvPr/>
        </p:nvSpPr>
        <p:spPr>
          <a:xfrm>
            <a:off x="516844" y="5119713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/>
          </a:p>
        </p:txBody>
      </p:sp>
      <p:sp>
        <p:nvSpPr>
          <p:cNvPr id="303" name="Google Shape;303;p33"/>
          <p:cNvSpPr txBox="1"/>
          <p:nvPr/>
        </p:nvSpPr>
        <p:spPr>
          <a:xfrm>
            <a:off x="498474" y="2875570"/>
            <a:ext cx="1173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pic>
        <p:nvPicPr>
          <p:cNvPr descr="A picture containing coil spring, metalware&#10;&#10;Description automatically generated" id="304" name="Google Shape;30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96" y="3316733"/>
            <a:ext cx="2794879" cy="1633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sitting at a table in a room&#10;&#10;Description automatically generated" id="305" name="Google Shape;305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5335" y="12218"/>
            <a:ext cx="4288665" cy="2863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classroom&#10;&#10;Description automatically generated with medium confidence" id="306" name="Google Shape;306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4368" y="-18554"/>
            <a:ext cx="4768434" cy="3178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/>
          <p:nvPr>
            <p:ph type="title"/>
          </p:nvPr>
        </p:nvSpPr>
        <p:spPr>
          <a:xfrm>
            <a:off x="466635" y="-652407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Тема: еда</a:t>
            </a:r>
            <a:endParaRPr/>
          </a:p>
        </p:txBody>
      </p:sp>
      <p:cxnSp>
        <p:nvCxnSpPr>
          <p:cNvPr id="313" name="Google Shape;313;p34"/>
          <p:cNvCxnSpPr/>
          <p:nvPr/>
        </p:nvCxnSpPr>
        <p:spPr>
          <a:xfrm flipH="1" rot="10800000">
            <a:off x="516844" y="3220979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34"/>
          <p:cNvCxnSpPr/>
          <p:nvPr/>
        </p:nvCxnSpPr>
        <p:spPr>
          <a:xfrm flipH="1" rot="10800000">
            <a:off x="516844" y="5106483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34"/>
          <p:cNvSpPr txBox="1"/>
          <p:nvPr/>
        </p:nvSpPr>
        <p:spPr>
          <a:xfrm>
            <a:off x="516844" y="5119713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Novice</a:t>
            </a:r>
            <a:endParaRPr/>
          </a:p>
        </p:txBody>
      </p:sp>
      <p:sp>
        <p:nvSpPr>
          <p:cNvPr id="316" name="Google Shape;316;p34"/>
          <p:cNvSpPr txBox="1"/>
          <p:nvPr/>
        </p:nvSpPr>
        <p:spPr>
          <a:xfrm>
            <a:off x="498474" y="2875570"/>
            <a:ext cx="1173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pic>
        <p:nvPicPr>
          <p:cNvPr descr="A picture containing coil spring, metalware&#10;&#10;Description automatically generated" id="317" name="Google Shape;3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96" y="3316733"/>
            <a:ext cx="2794879" cy="16334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holding a plate of food&#10;&#10;Description automatically generated" id="318" name="Google Shape;31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1084" y="0"/>
            <a:ext cx="4532916" cy="3026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/>
          <p:nvPr/>
        </p:nvSpPr>
        <p:spPr>
          <a:xfrm>
            <a:off x="498474" y="3948776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/>
          <p:nvPr>
            <p:ph type="title"/>
          </p:nvPr>
        </p:nvSpPr>
        <p:spPr>
          <a:xfrm>
            <a:off x="516844" y="-430837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Тема: еда</a:t>
            </a:r>
            <a:endParaRPr/>
          </a:p>
        </p:txBody>
      </p:sp>
      <p:cxnSp>
        <p:nvCxnSpPr>
          <p:cNvPr id="326" name="Google Shape;326;p35"/>
          <p:cNvCxnSpPr/>
          <p:nvPr/>
        </p:nvCxnSpPr>
        <p:spPr>
          <a:xfrm flipH="1" rot="10800000">
            <a:off x="516844" y="3220979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35"/>
          <p:cNvCxnSpPr/>
          <p:nvPr/>
        </p:nvCxnSpPr>
        <p:spPr>
          <a:xfrm flipH="1" rot="10800000">
            <a:off x="516844" y="5106483"/>
            <a:ext cx="6838984" cy="1323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35"/>
          <p:cNvSpPr txBox="1"/>
          <p:nvPr/>
        </p:nvSpPr>
        <p:spPr>
          <a:xfrm>
            <a:off x="516844" y="5119713"/>
            <a:ext cx="872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Novice</a:t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498474" y="2875570"/>
            <a:ext cx="11737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pic>
        <p:nvPicPr>
          <p:cNvPr descr="A picture containing coil spring, metalware&#10;&#10;Description automatically generated" id="330" name="Google Shape;3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596" y="3316733"/>
            <a:ext cx="2794879" cy="16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/>
          <p:nvPr/>
        </p:nvSpPr>
        <p:spPr>
          <a:xfrm>
            <a:off x="498474" y="3948776"/>
            <a:ext cx="14911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A picture containing tree, grass, outdoor, building&#10;&#10;Description automatically generated" id="332" name="Google Shape;33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41042"/>
            <a:ext cx="4682454" cy="308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Ask your partner if they prefer:</a:t>
            </a:r>
            <a:endParaRPr/>
          </a:p>
        </p:txBody>
      </p:sp>
      <p:sp>
        <p:nvSpPr>
          <p:cNvPr id="338" name="Google Shape;338;p36"/>
          <p:cNvSpPr txBox="1"/>
          <p:nvPr>
            <p:ph idx="1" type="body"/>
          </p:nvPr>
        </p:nvSpPr>
        <p:spPr>
          <a:xfrm>
            <a:off x="2783535" y="96357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32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Кофе или чай?  </a:t>
            </a:r>
            <a:r>
              <a:rPr i="1" lang="en-US" sz="2800"/>
              <a:t>coffee or tea</a:t>
            </a:r>
            <a:endParaRPr i="1" sz="2800"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Автобус или метро? </a:t>
            </a:r>
            <a:r>
              <a:rPr i="1" lang="en-US" sz="2800"/>
              <a:t>bus or subway</a:t>
            </a:r>
            <a:endParaRPr i="1" sz="3200"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 Водка или вино?  </a:t>
            </a:r>
            <a:r>
              <a:rPr i="1" lang="en-US" sz="2800"/>
              <a:t>vodka or wine</a:t>
            </a:r>
            <a:endParaRPr i="1" sz="3200"/>
          </a:p>
        </p:txBody>
      </p:sp>
      <p:pic>
        <p:nvPicPr>
          <p:cNvPr id="339" name="Google Shape;3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3286" y="4072131"/>
            <a:ext cx="4250886" cy="236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7"/>
          <p:cNvSpPr txBox="1"/>
          <p:nvPr>
            <p:ph idx="1" type="body"/>
          </p:nvPr>
        </p:nvSpPr>
        <p:spPr>
          <a:xfrm>
            <a:off x="457200" y="696307"/>
            <a:ext cx="8229600" cy="584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4</a:t>
            </a:r>
            <a:r>
              <a:rPr baseline="30000" lang="en-US" sz="2800"/>
              <a:t>th</a:t>
            </a:r>
            <a:r>
              <a:rPr lang="en-US" sz="2800"/>
              <a:t> week of classes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br>
              <a:rPr lang="en-US" sz="2800"/>
            </a:br>
            <a:r>
              <a:rPr lang="en-US" sz="2800"/>
              <a:t>Imagine that you are moving to Санкт-Петербург and you are looking for different housing options. You can rent a room or an apartment. On the site X, find one good option in each category.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Once you have three good options, record a voice mail to a friend with a short description of each place.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Your description should include the location, what the place has, and contact phone number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List</a:t>
            </a:r>
            <a:br>
              <a:rPr lang="en-US"/>
            </a:br>
            <a:r>
              <a:rPr lang="en-US" sz="2800"/>
              <a:t>(Novice)</a:t>
            </a:r>
            <a:br>
              <a:rPr lang="en-US" sz="2800"/>
            </a:br>
            <a:br>
              <a:rPr lang="en-US" sz="2800"/>
            </a:br>
            <a:r>
              <a:rPr lang="en-US" sz="2800">
                <a:solidFill>
                  <a:schemeClr val="accent6"/>
                </a:solidFill>
              </a:rPr>
              <a:t>words and phrases</a:t>
            </a:r>
            <a:endParaRPr/>
          </a:p>
        </p:txBody>
      </p:sp>
      <p:sp>
        <p:nvSpPr>
          <p:cNvPr id="350" name="Google Shape;350;p38"/>
          <p:cNvSpPr txBox="1"/>
          <p:nvPr>
            <p:ph idx="1" type="body"/>
          </p:nvPr>
        </p:nvSpPr>
        <p:spPr>
          <a:xfrm>
            <a:off x="2619883" y="1482586"/>
            <a:ext cx="6024246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are the rooms in your house?</a:t>
            </a:r>
            <a:endParaRPr sz="2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clothes do you have?</a:t>
            </a:r>
            <a:endParaRPr sz="2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colors do you know? Read…., </a:t>
            </a:r>
            <a:endParaRPr sz="2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subjects do you study at school?</a:t>
            </a:r>
            <a:endParaRPr sz="2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do you have in you room?</a:t>
            </a:r>
            <a:endParaRPr sz="2800"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do you see now?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/>
          <p:nvPr>
            <p:ph type="title"/>
          </p:nvPr>
        </p:nvSpPr>
        <p:spPr>
          <a:xfrm>
            <a:off x="189701" y="1123850"/>
            <a:ext cx="24240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Creative use of language</a:t>
            </a:r>
            <a:br>
              <a:rPr lang="en-US"/>
            </a:br>
            <a:r>
              <a:rPr lang="en-US" sz="2800"/>
              <a:t>(Intermediate)</a:t>
            </a:r>
            <a:br>
              <a:rPr lang="en-US" sz="2800"/>
            </a:br>
            <a:br>
              <a:rPr lang="en-US" sz="2800"/>
            </a:br>
            <a:r>
              <a:rPr lang="en-US" sz="2800">
                <a:solidFill>
                  <a:schemeClr val="accent6"/>
                </a:solidFill>
              </a:rPr>
              <a:t>sentences and strings of sentences</a:t>
            </a:r>
            <a:endParaRPr/>
          </a:p>
        </p:txBody>
      </p:sp>
      <p:sp>
        <p:nvSpPr>
          <p:cNvPr id="356" name="Google Shape;356;p39"/>
          <p:cNvSpPr txBox="1"/>
          <p:nvPr>
            <p:ph idx="1" type="body"/>
          </p:nvPr>
        </p:nvSpPr>
        <p:spPr>
          <a:xfrm>
            <a:off x="2717419" y="1351947"/>
            <a:ext cx="6085206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955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Why do you like X?</a:t>
            </a:r>
            <a:endParaRPr sz="3300"/>
          </a:p>
          <a:p>
            <a:pPr indent="-2095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Tell me about Y. </a:t>
            </a:r>
            <a:endParaRPr/>
          </a:p>
          <a:p>
            <a:pPr indent="-2095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What do you usually do after/before Z?</a:t>
            </a:r>
            <a:endParaRPr/>
          </a:p>
          <a:p>
            <a:pPr indent="-2095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Tell me about your typical day. </a:t>
            </a:r>
            <a:endParaRPr sz="3300"/>
          </a:p>
          <a:p>
            <a:pPr indent="-20955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00"/>
              <a:buChar char="●"/>
            </a:pPr>
            <a:r>
              <a:rPr lang="en-US" sz="3300"/>
              <a:t>What do you usually do in your Q class?</a:t>
            </a:r>
            <a:endParaRPr/>
          </a:p>
          <a:p>
            <a:pPr indent="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300"/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Narration</a:t>
            </a:r>
            <a:br>
              <a:rPr lang="en-US"/>
            </a:br>
            <a:r>
              <a:rPr lang="en-US" sz="2800"/>
              <a:t>(Advanced)</a:t>
            </a:r>
            <a:br>
              <a:rPr lang="en-US" sz="2800"/>
            </a:br>
            <a:r>
              <a:rPr lang="en-US" sz="2800">
                <a:solidFill>
                  <a:schemeClr val="accent6"/>
                </a:solidFill>
              </a:rPr>
              <a:t>paragraph</a:t>
            </a:r>
            <a:br>
              <a:rPr lang="en-US" sz="2800">
                <a:solidFill>
                  <a:schemeClr val="accent6"/>
                </a:solidFill>
              </a:rPr>
            </a:br>
            <a:endParaRPr sz="2800">
              <a:solidFill>
                <a:schemeClr val="accent6"/>
              </a:solidFill>
            </a:endParaRPr>
          </a:p>
        </p:txBody>
      </p:sp>
      <p:sp>
        <p:nvSpPr>
          <p:cNvPr id="362" name="Google Shape;362;p40"/>
          <p:cNvSpPr txBox="1"/>
          <p:nvPr>
            <p:ph idx="1" type="body"/>
          </p:nvPr>
        </p:nvSpPr>
        <p:spPr>
          <a:xfrm>
            <a:off x="2790571" y="1580058"/>
            <a:ext cx="5877942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32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Tell me about an interesting story that happened to you in … </a:t>
            </a:r>
            <a:endParaRPr sz="3200"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Tell me about your trip to X in detail. </a:t>
            </a:r>
            <a:endParaRPr sz="3200"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Tell me in detail about you future visit to Y. </a:t>
            </a:r>
            <a:endParaRPr sz="3200"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How did you start doing Z? </a:t>
            </a:r>
            <a:endParaRPr/>
          </a:p>
          <a:p>
            <a:pPr indent="-2032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How was your last/first/most exciting day in Q?</a:t>
            </a:r>
            <a:endParaRPr sz="3200"/>
          </a:p>
          <a:p>
            <a:pPr indent="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1"/>
          <p:cNvSpPr txBox="1"/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rbel"/>
              <a:buNone/>
            </a:pPr>
            <a:r>
              <a:rPr lang="en-US"/>
              <a:t>Description</a:t>
            </a:r>
            <a:br>
              <a:rPr lang="en-US"/>
            </a:br>
            <a:r>
              <a:rPr lang="en-US" sz="2800"/>
              <a:t>(Advanced)</a:t>
            </a:r>
            <a:br>
              <a:rPr lang="en-US" sz="2800"/>
            </a:br>
            <a:r>
              <a:rPr lang="en-US" sz="2800">
                <a:solidFill>
                  <a:schemeClr val="accent6"/>
                </a:solidFill>
              </a:rPr>
              <a:t>paragraph</a:t>
            </a:r>
            <a:br>
              <a:rPr lang="en-US"/>
            </a:br>
            <a:endParaRPr/>
          </a:p>
        </p:txBody>
      </p:sp>
      <p:sp>
        <p:nvSpPr>
          <p:cNvPr id="368" name="Google Shape;368;p41"/>
          <p:cNvSpPr txBox="1"/>
          <p:nvPr>
            <p:ph idx="1" type="body"/>
          </p:nvPr>
        </p:nvSpPr>
        <p:spPr>
          <a:xfrm>
            <a:off x="2717419" y="2298260"/>
            <a:ext cx="5841366" cy="2252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Describe your campus library in detail. </a:t>
            </a:r>
            <a:endParaRPr sz="3600"/>
          </a:p>
          <a:p>
            <a:pPr indent="-2286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How does X differ from Y?</a:t>
            </a:r>
            <a:endParaRPr sz="3600"/>
          </a:p>
          <a:p>
            <a:pPr indent="-2286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Compare Z and Q.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376554" y="1502835"/>
            <a:ext cx="7556313" cy="4138236"/>
            <a:chOff x="0" y="3363"/>
            <a:chExt cx="7556313" cy="4138236"/>
          </a:xfrm>
        </p:grpSpPr>
        <p:sp>
          <p:nvSpPr>
            <p:cNvPr id="106" name="Google Shape;106;p15"/>
            <p:cNvSpPr/>
            <p:nvPr/>
          </p:nvSpPr>
          <p:spPr>
            <a:xfrm>
              <a:off x="0" y="3363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153479" y="117521"/>
              <a:ext cx="279326" cy="2790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86285" y="3363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586285" y="3363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rbe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Five Questions </a:t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0" y="716852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153479" y="831010"/>
              <a:ext cx="279326" cy="2790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86285" y="716852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586285" y="716852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Why?                                      Function</a:t>
              </a:r>
              <a:endPara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0" y="1430341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53479" y="1544499"/>
              <a:ext cx="279326" cy="2790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586285" y="1430341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586285" y="1430341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What?                                     Content</a:t>
              </a:r>
              <a:endPara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0" y="2143830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53479" y="2257988"/>
              <a:ext cx="279326" cy="2790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586285" y="2143830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586285" y="2143830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Where?                                   Context</a:t>
              </a:r>
              <a:endPara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0" y="2857319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53479" y="2971477"/>
              <a:ext cx="279326" cy="2790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586285" y="2857319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586285" y="2857319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How (well?)                            Accuracy</a:t>
              </a:r>
              <a:endPara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0" y="3570808"/>
              <a:ext cx="7556313" cy="507369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153479" y="3684966"/>
              <a:ext cx="279326" cy="27905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586285" y="3570808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586285" y="3570808"/>
              <a:ext cx="6934812" cy="5707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b="1" i="0" lang="en-US" sz="19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How much?                            Text Type</a:t>
              </a:r>
              <a:endParaRPr b="0" i="0" sz="19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cxnSp>
        <p:nvCxnSpPr>
          <p:cNvPr id="130" name="Google Shape;130;p15"/>
          <p:cNvCxnSpPr/>
          <p:nvPr/>
        </p:nvCxnSpPr>
        <p:spPr>
          <a:xfrm>
            <a:off x="1657101" y="2523234"/>
            <a:ext cx="1732275" cy="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1" name="Google Shape;131;p15"/>
          <p:cNvCxnSpPr/>
          <p:nvPr/>
        </p:nvCxnSpPr>
        <p:spPr>
          <a:xfrm>
            <a:off x="1716767" y="3225372"/>
            <a:ext cx="1728941" cy="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2" name="Google Shape;132;p15"/>
          <p:cNvCxnSpPr/>
          <p:nvPr/>
        </p:nvCxnSpPr>
        <p:spPr>
          <a:xfrm>
            <a:off x="1868408" y="3931018"/>
            <a:ext cx="1616190" cy="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2246264" y="4665478"/>
            <a:ext cx="1199444" cy="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34" name="Google Shape;134;p15"/>
          <p:cNvCxnSpPr/>
          <p:nvPr/>
        </p:nvCxnSpPr>
        <p:spPr>
          <a:xfrm>
            <a:off x="2246264" y="5367616"/>
            <a:ext cx="1309172" cy="0"/>
          </a:xfrm>
          <a:prstGeom prst="straightConnector1">
            <a:avLst/>
          </a:prstGeom>
          <a:noFill/>
          <a:ln cap="flat" cmpd="sng" w="1077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/>
          <p:nvPr>
            <p:ph type="title"/>
          </p:nvPr>
        </p:nvSpPr>
        <p:spPr>
          <a:xfrm>
            <a:off x="-49125" y="1123875"/>
            <a:ext cx="28812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300"/>
              <a:t>Advanced: Teaching students to elaborate</a:t>
            </a:r>
            <a:endParaRPr sz="2900"/>
          </a:p>
        </p:txBody>
      </p:sp>
      <p:sp>
        <p:nvSpPr>
          <p:cNvPr id="374" name="Google Shape;374;p42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540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“Describe in detail..”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“Say as much as you can…”</a:t>
            </a:r>
            <a:endParaRPr/>
          </a:p>
          <a:p>
            <a:pPr indent="-2540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4000"/>
              <a:buChar char="●"/>
            </a:pPr>
            <a:r>
              <a:rPr lang="en-US" sz="4000"/>
              <a:t>“From the beginning to end…”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/>
          <p:nvPr>
            <p:ph type="title"/>
          </p:nvPr>
        </p:nvSpPr>
        <p:spPr>
          <a:xfrm>
            <a:off x="92413" y="1123825"/>
            <a:ext cx="28095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en-US" sz="4000"/>
              <a:t>Activities that reflect proficiency orientation the most</a:t>
            </a:r>
            <a:endParaRPr/>
          </a:p>
        </p:txBody>
      </p:sp>
      <p:sp>
        <p:nvSpPr>
          <p:cNvPr id="380" name="Google Shape;380;p43"/>
          <p:cNvSpPr txBox="1"/>
          <p:nvPr>
            <p:ph idx="1" type="body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Pair and small group activities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Role plays and simulations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Information gap activities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Cooperative learning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Free writing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Cultural units</a:t>
            </a:r>
            <a:endParaRPr/>
          </a:p>
        </p:txBody>
      </p:sp>
      <p:sp>
        <p:nvSpPr>
          <p:cNvPr id="381" name="Google Shape;381;p43"/>
          <p:cNvSpPr txBox="1"/>
          <p:nvPr/>
        </p:nvSpPr>
        <p:spPr>
          <a:xfrm>
            <a:off x="498474" y="6126163"/>
            <a:ext cx="27011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Birckbichler and Corl, 1993</a:t>
            </a:r>
            <a:endParaRPr/>
          </a:p>
        </p:txBody>
      </p:sp>
      <p:sp>
        <p:nvSpPr>
          <p:cNvPr id="382" name="Google Shape;382;p43"/>
          <p:cNvSpPr/>
          <p:nvPr/>
        </p:nvSpPr>
        <p:spPr>
          <a:xfrm>
            <a:off x="285875" y="6386098"/>
            <a:ext cx="212599" cy="187601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3F3F3F"/>
          </a:soli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 amt="12000"/>
          </a:blip>
          <a:srcRect b="15844" l="0" r="15194" t="5565"/>
          <a:stretch/>
        </p:blipFill>
        <p:spPr>
          <a:xfrm>
            <a:off x="111509" y="212246"/>
            <a:ext cx="6428076" cy="6527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352825" y="5779000"/>
            <a:ext cx="185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Novice</a:t>
            </a:r>
            <a:endParaRPr/>
          </a:p>
        </p:txBody>
      </p:sp>
      <p:sp>
        <p:nvSpPr>
          <p:cNvPr id="141" name="Google Shape;141;p16"/>
          <p:cNvSpPr txBox="1"/>
          <p:nvPr/>
        </p:nvSpPr>
        <p:spPr>
          <a:xfrm>
            <a:off x="70550" y="4826550"/>
            <a:ext cx="284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49775" y="3719625"/>
            <a:ext cx="23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sp>
        <p:nvSpPr>
          <p:cNvPr id="143" name="Google Shape;143;p16"/>
          <p:cNvSpPr txBox="1"/>
          <p:nvPr/>
        </p:nvSpPr>
        <p:spPr>
          <a:xfrm>
            <a:off x="213627" y="2345525"/>
            <a:ext cx="212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Superior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 rot="1700900">
            <a:off x="4761354" y="1425465"/>
            <a:ext cx="3983591" cy="6370402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2918149" y="5939741"/>
            <a:ext cx="6007558" cy="800219"/>
          </a:xfrm>
          <a:prstGeom prst="rect">
            <a:avLst/>
          </a:prstGeom>
          <a:solidFill>
            <a:srgbClr val="B5F1F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communicate minimally with formulaic and rote utterance, lists and phrases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2918149" y="4624832"/>
            <a:ext cx="6007558" cy="1154162"/>
          </a:xfrm>
          <a:prstGeom prst="rect">
            <a:avLst/>
          </a:prstGeom>
          <a:solidFill>
            <a:srgbClr val="ABABAB"/>
          </a:solidFill>
          <a:ln cap="flat" cmpd="sng" w="9525">
            <a:solidFill>
              <a:srgbClr val="1313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create with language, ask and answer simple questions on familiar topics, and handle a simple situation or transaction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2918148" y="3272539"/>
            <a:ext cx="6007559" cy="1154162"/>
          </a:xfrm>
          <a:prstGeom prst="rect">
            <a:avLst/>
          </a:prstGeom>
          <a:solidFill>
            <a:srgbClr val="FFCC66"/>
          </a:solidFill>
          <a:ln cap="flat" cmpd="sng" w="9525">
            <a:solidFill>
              <a:srgbClr val="1313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narrate and describe in all major time frames and handle a situation with a complication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2918148" y="1877457"/>
            <a:ext cx="6007559" cy="1154162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1313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Can support opinion, hypothesize, discuss topics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concretely and abstractly, and handle a linguistically unfamiliar situation.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b="15844" l="0" r="0" t="5565"/>
          <a:stretch/>
        </p:blipFill>
        <p:spPr>
          <a:xfrm>
            <a:off x="1975689" y="484094"/>
            <a:ext cx="7168311" cy="6173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7"/>
          <p:cNvSpPr txBox="1"/>
          <p:nvPr/>
        </p:nvSpPr>
        <p:spPr>
          <a:xfrm>
            <a:off x="681603" y="5372575"/>
            <a:ext cx="2232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90"/>
                </a:solidFill>
                <a:latin typeface="Corbel"/>
                <a:ea typeface="Corbel"/>
                <a:cs typeface="Corbel"/>
                <a:sym typeface="Corbel"/>
              </a:rPr>
              <a:t>Novice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63477" y="4637450"/>
            <a:ext cx="3542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8000"/>
                </a:solidFill>
                <a:latin typeface="Corbel"/>
                <a:ea typeface="Corbel"/>
                <a:cs typeface="Corbel"/>
                <a:sym typeface="Corbel"/>
              </a:rPr>
              <a:t>Intermediate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758427" y="3770175"/>
            <a:ext cx="258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CC66"/>
                </a:solidFill>
                <a:latin typeface="Corbel"/>
                <a:ea typeface="Corbel"/>
                <a:cs typeface="Corbel"/>
                <a:sym typeface="Corbel"/>
              </a:rPr>
              <a:t>Advanced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951476" y="2595575"/>
            <a:ext cx="2194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30A"/>
                </a:solidFill>
                <a:latin typeface="Corbel"/>
                <a:ea typeface="Corbel"/>
                <a:cs typeface="Corbel"/>
                <a:sym typeface="Corbel"/>
              </a:rPr>
              <a:t>Superior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144898" y="-318000"/>
            <a:ext cx="2949900" cy="28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Function</a:t>
            </a:r>
            <a:endParaRPr/>
          </a:p>
        </p:txBody>
      </p:sp>
      <p:graphicFrame>
        <p:nvGraphicFramePr>
          <p:cNvPr id="164" name="Google Shape;164;p18"/>
          <p:cNvGraphicFramePr/>
          <p:nvPr/>
        </p:nvGraphicFramePr>
        <p:xfrm>
          <a:off x="144905" y="15880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{A79BFE51-3C4E-4EBC-95EF-F639DFDBB88B}</a:tableStyleId>
              </a:tblPr>
              <a:tblGrid>
                <a:gridCol w="2594400"/>
                <a:gridCol w="4961925"/>
              </a:tblGrid>
              <a:tr h="932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Superior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Support opinions</a:t>
                      </a:r>
                      <a:r>
                        <a:rPr lang="en-US" sz="2800"/>
                        <a:t> and hypothesize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31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Advanced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Narrate and describe in all major frames and deal with an</a:t>
                      </a:r>
                      <a:r>
                        <a:rPr lang="en-US" sz="2800"/>
                        <a:t> unanticipated complication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314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Intermediate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Create with language, ask</a:t>
                      </a:r>
                      <a:r>
                        <a:rPr lang="en-US" sz="2800"/>
                        <a:t> and answer simple questions, handle a simple routine situation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932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Novice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Produce</a:t>
                      </a:r>
                      <a:r>
                        <a:rPr lang="en-US" sz="2800"/>
                        <a:t> lists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224002" y="-997570"/>
            <a:ext cx="5847614" cy="4601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-US" sz="4400">
                <a:solidFill>
                  <a:schemeClr val="dk1"/>
                </a:solidFill>
              </a:rPr>
              <a:t>Content and context</a:t>
            </a:r>
            <a:endParaRPr/>
          </a:p>
        </p:txBody>
      </p:sp>
      <p:graphicFrame>
        <p:nvGraphicFramePr>
          <p:cNvPr id="170" name="Google Shape;170;p19"/>
          <p:cNvGraphicFramePr/>
          <p:nvPr/>
        </p:nvGraphicFramePr>
        <p:xfrm>
          <a:off x="333173" y="17958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{A79BFE51-3C4E-4EBC-95EF-F639DFDBB88B}</a:tableStyleId>
              </a:tblPr>
              <a:tblGrid>
                <a:gridCol w="2265450"/>
                <a:gridCol w="5985375"/>
              </a:tblGrid>
              <a:tr h="100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Superior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rPr lang="en-US" sz="2800"/>
                        <a:t>Wide range</a:t>
                      </a:r>
                      <a:r>
                        <a:rPr lang="en-US" sz="2800"/>
                        <a:t> of public-interest topics / </a:t>
                      </a:r>
                      <a:r>
                        <a:rPr lang="en-US" sz="2800"/>
                        <a:t>informal</a:t>
                      </a:r>
                      <a:r>
                        <a:rPr lang="en-US" sz="2800"/>
                        <a:t> and formal settings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00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Advanced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rPr lang="en-US" sz="2800"/>
                        <a:t>Topics of personal</a:t>
                      </a:r>
                      <a:r>
                        <a:rPr lang="en-US" sz="2800"/>
                        <a:t> and general current interest / informal and some formal settings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823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Intermediate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rPr lang="en-US" sz="2800"/>
                        <a:t>Predictable,</a:t>
                      </a:r>
                      <a:r>
                        <a:rPr lang="en-US" sz="2800"/>
                        <a:t> familiar topics / </a:t>
                      </a:r>
                      <a:br>
                        <a:rPr lang="en-US" sz="2800"/>
                      </a:br>
                      <a:r>
                        <a:rPr lang="en-US" sz="2800"/>
                        <a:t>I</a:t>
                      </a:r>
                      <a:r>
                        <a:rPr lang="en-US" sz="2800"/>
                        <a:t>nformal settings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08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Novice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orbel"/>
                        <a:buNone/>
                      </a:pPr>
                      <a:r>
                        <a:rPr lang="en-US" sz="2800"/>
                        <a:t>Most</a:t>
                      </a:r>
                      <a:r>
                        <a:rPr lang="en-US" sz="2800"/>
                        <a:t> common aspects of daily life /</a:t>
                      </a:r>
                      <a:r>
                        <a:rPr lang="en-US" sz="2800"/>
                        <a:t>Most common informal</a:t>
                      </a:r>
                      <a:r>
                        <a:rPr lang="en-US" sz="2800"/>
                        <a:t> settings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>
            <p:ph type="title"/>
          </p:nvPr>
        </p:nvSpPr>
        <p:spPr>
          <a:xfrm>
            <a:off x="250648" y="684927"/>
            <a:ext cx="3175303" cy="1107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Accuracy</a:t>
            </a:r>
            <a:endParaRPr/>
          </a:p>
        </p:txBody>
      </p:sp>
      <p:sp>
        <p:nvSpPr>
          <p:cNvPr id="177" name="Google Shape;177;p20"/>
          <p:cNvSpPr txBox="1"/>
          <p:nvPr>
            <p:ph idx="1" type="body"/>
          </p:nvPr>
        </p:nvSpPr>
        <p:spPr>
          <a:xfrm>
            <a:off x="2825075" y="1757325"/>
            <a:ext cx="60528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22860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strike="sngStrike"/>
              <a:t>Number of mistakes  </a:t>
            </a:r>
            <a:endParaRPr/>
          </a:p>
          <a:p>
            <a:pPr indent="-2286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Comprehensibility, precision and acceptability of the message conveyed. </a:t>
            </a:r>
            <a:endParaRPr/>
          </a:p>
          <a:p>
            <a:pPr indent="-2286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How well a speaker is understood.</a:t>
            </a:r>
            <a:endParaRPr/>
          </a:p>
          <a:p>
            <a:pPr indent="-22860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The degree to which the speaker relies on the </a:t>
            </a:r>
            <a:r>
              <a:rPr b="1" lang="en-US" sz="3600"/>
              <a:t>listener</a:t>
            </a:r>
            <a:r>
              <a:rPr lang="en-US" sz="3600"/>
              <a:t> to complete the message. </a:t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242440" y="-196716"/>
            <a:ext cx="5536568" cy="2619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en-US" sz="4400"/>
              <a:t>Accuracy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498474" y="1600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 </a:t>
            </a:r>
            <a:endParaRPr sz="3400"/>
          </a:p>
        </p:txBody>
      </p:sp>
      <p:graphicFrame>
        <p:nvGraphicFramePr>
          <p:cNvPr id="185" name="Google Shape;185;p21"/>
          <p:cNvGraphicFramePr/>
          <p:nvPr/>
        </p:nvGraphicFramePr>
        <p:xfrm>
          <a:off x="120521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{A79BFE51-3C4E-4EBC-95EF-F639DFDBB88B}</a:tableStyleId>
              </a:tblPr>
              <a:tblGrid>
                <a:gridCol w="2594400"/>
                <a:gridCol w="4961925"/>
              </a:tblGrid>
              <a:tr h="1025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Superior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No pattern of errors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0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Advanced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Can</a:t>
                      </a:r>
                      <a:r>
                        <a:rPr lang="en-US" sz="2800"/>
                        <a:t> be understood without difficulty by “un-sympathetic” speakers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20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Intermediate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Can</a:t>
                      </a:r>
                      <a:r>
                        <a:rPr lang="en-US" sz="2800"/>
                        <a:t> be understood by “sympathetic” listeners</a:t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1002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Novice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Difficult to understand, even</a:t>
                      </a:r>
                      <a:r>
                        <a:rPr lang="en-US" sz="2800"/>
                        <a:t> for “sympathetic” listeners </a:t>
                      </a:r>
                      <a:endParaRPr sz="2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