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1" r:id="rId3"/>
    <p:sldId id="275" r:id="rId4"/>
    <p:sldId id="277" r:id="rId5"/>
    <p:sldId id="278" r:id="rId6"/>
    <p:sldId id="269" r:id="rId7"/>
    <p:sldId id="280" r:id="rId8"/>
    <p:sldId id="276" r:id="rId9"/>
    <p:sldId id="270" r:id="rId10"/>
    <p:sldId id="271" r:id="rId11"/>
    <p:sldId id="279" r:id="rId12"/>
    <p:sldId id="257" r:id="rId13"/>
    <p:sldId id="258" r:id="rId14"/>
    <p:sldId id="259" r:id="rId15"/>
    <p:sldId id="260" r:id="rId16"/>
    <p:sldId id="261" r:id="rId17"/>
    <p:sldId id="262" r:id="rId18"/>
    <p:sldId id="263" r:id="rId19"/>
    <p:sldId id="272" r:id="rId20"/>
    <p:sldId id="274" r:id="rId21"/>
    <p:sldId id="264" r:id="rId22"/>
    <p:sldId id="265" r:id="rId23"/>
    <p:sldId id="267" r:id="rId24"/>
    <p:sldId id="282" r:id="rId25"/>
    <p:sldId id="283" r:id="rId26"/>
    <p:sldId id="302" r:id="rId27"/>
    <p:sldId id="303" r:id="rId28"/>
    <p:sldId id="304" r:id="rId29"/>
    <p:sldId id="305" r:id="rId30"/>
    <p:sldId id="306" r:id="rId31"/>
    <p:sldId id="268"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621"/>
  </p:normalViewPr>
  <p:slideViewPr>
    <p:cSldViewPr snapToGrid="0" snapToObjects="1">
      <p:cViewPr varScale="1">
        <p:scale>
          <a:sx n="104" d="100"/>
          <a:sy n="104" d="100"/>
        </p:scale>
        <p:origin x="23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91BB7-F0B1-164E-AAD2-A0DC98A1F016}" type="datetimeFigureOut">
              <a:rPr lang="en-US" smtClean="0"/>
              <a:t>4/1/21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20E34-662C-4642-B03C-8EFA2CB6B144}" type="slidenum">
              <a:rPr lang="en-US" smtClean="0"/>
              <a:t>‹#›</a:t>
            </a:fld>
            <a:endParaRPr lang="en-US"/>
          </a:p>
        </p:txBody>
      </p:sp>
    </p:spTree>
    <p:extLst>
      <p:ext uri="{BB962C8B-B14F-4D97-AF65-F5344CB8AC3E}">
        <p14:creationId xmlns:p14="http://schemas.microsoft.com/office/powerpoint/2010/main" val="121950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is really many things, and there are multiple subcomponents that go into taking information in via our eyes and making sense out of it. We only have one hour today, and I’m going to concentrate on the interaction between reader and text in Russian, and how we can build up the learners’ skills to become independent readers, which I am going to take as a reader right over into the Advanced level according to the ACTFL guidelines (“</a:t>
            </a:r>
            <a:r>
              <a:rPr lang="en-US" sz="1200" b="0" i="0" kern="1200" dirty="0">
                <a:solidFill>
                  <a:schemeClr val="tx1"/>
                </a:solidFill>
                <a:effectLst/>
                <a:latin typeface="+mn-lt"/>
                <a:ea typeface="+mn-ea"/>
                <a:cs typeface="+mn-cs"/>
              </a:rPr>
              <a:t>Advanced-level readers demonstrate an independence in their ability to read subject matter that is new to them</a:t>
            </a:r>
            <a:r>
              <a:rPr lang="en-US" dirty="0"/>
              <a:t>.”)</a:t>
            </a:r>
          </a:p>
        </p:txBody>
      </p:sp>
      <p:sp>
        <p:nvSpPr>
          <p:cNvPr id="4" name="Slide Number Placeholder 3"/>
          <p:cNvSpPr>
            <a:spLocks noGrp="1"/>
          </p:cNvSpPr>
          <p:nvPr>
            <p:ph type="sldNum" sz="quarter" idx="5"/>
          </p:nvPr>
        </p:nvSpPr>
        <p:spPr/>
        <p:txBody>
          <a:bodyPr/>
          <a:lstStyle/>
          <a:p>
            <a:fld id="{31B20E34-662C-4642-B03C-8EFA2CB6B144}" type="slidenum">
              <a:rPr lang="en-US" smtClean="0"/>
              <a:t>1</a:t>
            </a:fld>
            <a:endParaRPr lang="en-US"/>
          </a:p>
        </p:txBody>
      </p:sp>
    </p:spTree>
    <p:extLst>
      <p:ext uri="{BB962C8B-B14F-4D97-AF65-F5344CB8AC3E}">
        <p14:creationId xmlns:p14="http://schemas.microsoft.com/office/powerpoint/2010/main" val="89906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reader has to have a lot of vocabulary, and an understanding of the basic grammar. Has to be able to imagine and place things. Still won’t recognize everything, but if this independent reader could understand this version of the paragraph, wouldn’t we feel justified saying that they’ve gotten the main idea and a number of details about the text?</a:t>
            </a:r>
          </a:p>
        </p:txBody>
      </p:sp>
      <p:sp>
        <p:nvSpPr>
          <p:cNvPr id="4" name="Slide Number Placeholder 3"/>
          <p:cNvSpPr>
            <a:spLocks noGrp="1"/>
          </p:cNvSpPr>
          <p:nvPr>
            <p:ph type="sldNum" sz="quarter" idx="5"/>
          </p:nvPr>
        </p:nvSpPr>
        <p:spPr/>
        <p:txBody>
          <a:bodyPr/>
          <a:lstStyle/>
          <a:p>
            <a:fld id="{31B20E34-662C-4642-B03C-8EFA2CB6B144}" type="slidenum">
              <a:rPr lang="en-US" smtClean="0"/>
              <a:t>11</a:t>
            </a:fld>
            <a:endParaRPr lang="en-US"/>
          </a:p>
        </p:txBody>
      </p:sp>
    </p:spTree>
    <p:extLst>
      <p:ext uri="{BB962C8B-B14F-4D97-AF65-F5344CB8AC3E}">
        <p14:creationId xmlns:p14="http://schemas.microsoft.com/office/powerpoint/2010/main" val="314365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I’m going to pivot from thinking about reading strategy instruction to reading as a process… the reader is really on something of a journey through the text</a:t>
            </a:r>
          </a:p>
        </p:txBody>
      </p:sp>
      <p:sp>
        <p:nvSpPr>
          <p:cNvPr id="4" name="Slide Number Placeholder 3"/>
          <p:cNvSpPr>
            <a:spLocks noGrp="1"/>
          </p:cNvSpPr>
          <p:nvPr>
            <p:ph type="sldNum" sz="quarter" idx="5"/>
          </p:nvPr>
        </p:nvSpPr>
        <p:spPr/>
        <p:txBody>
          <a:bodyPr/>
          <a:lstStyle/>
          <a:p>
            <a:fld id="{31B20E34-662C-4642-B03C-8EFA2CB6B144}" type="slidenum">
              <a:rPr lang="en-US" smtClean="0"/>
              <a:t>12</a:t>
            </a:fld>
            <a:endParaRPr lang="en-US"/>
          </a:p>
        </p:txBody>
      </p:sp>
    </p:spTree>
    <p:extLst>
      <p:ext uri="{BB962C8B-B14F-4D97-AF65-F5344CB8AC3E}">
        <p14:creationId xmlns:p14="http://schemas.microsoft.com/office/powerpoint/2010/main" val="256485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more broadly… not just interplay of strategies, but of more on both the part of the reader and the part of the text…  Reader on the journey both brings things to text and carries things away from text</a:t>
            </a:r>
          </a:p>
        </p:txBody>
      </p:sp>
      <p:sp>
        <p:nvSpPr>
          <p:cNvPr id="4" name="Slide Number Placeholder 3"/>
          <p:cNvSpPr>
            <a:spLocks noGrp="1"/>
          </p:cNvSpPr>
          <p:nvPr>
            <p:ph type="sldNum" sz="quarter" idx="5"/>
          </p:nvPr>
        </p:nvSpPr>
        <p:spPr/>
        <p:txBody>
          <a:bodyPr/>
          <a:lstStyle/>
          <a:p>
            <a:fld id="{31B20E34-662C-4642-B03C-8EFA2CB6B144}" type="slidenum">
              <a:rPr lang="en-US" smtClean="0"/>
              <a:t>14</a:t>
            </a:fld>
            <a:endParaRPr lang="en-US"/>
          </a:p>
        </p:txBody>
      </p:sp>
    </p:spTree>
    <p:extLst>
      <p:ext uri="{BB962C8B-B14F-4D97-AF65-F5344CB8AC3E}">
        <p14:creationId xmlns:p14="http://schemas.microsoft.com/office/powerpoint/2010/main" val="97847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has an existence before and after the reader gets to it; no reader ever gets all of a text</a:t>
            </a:r>
          </a:p>
        </p:txBody>
      </p:sp>
      <p:sp>
        <p:nvSpPr>
          <p:cNvPr id="4" name="Slide Number Placeholder 3"/>
          <p:cNvSpPr>
            <a:spLocks noGrp="1"/>
          </p:cNvSpPr>
          <p:nvPr>
            <p:ph type="sldNum" sz="quarter" idx="5"/>
          </p:nvPr>
        </p:nvSpPr>
        <p:spPr/>
        <p:txBody>
          <a:bodyPr/>
          <a:lstStyle/>
          <a:p>
            <a:fld id="{31B20E34-662C-4642-B03C-8EFA2CB6B144}" type="slidenum">
              <a:rPr lang="en-US" smtClean="0"/>
              <a:t>15</a:t>
            </a:fld>
            <a:endParaRPr lang="en-US"/>
          </a:p>
        </p:txBody>
      </p:sp>
    </p:spTree>
    <p:extLst>
      <p:ext uri="{BB962C8B-B14F-4D97-AF65-F5344CB8AC3E}">
        <p14:creationId xmlns:p14="http://schemas.microsoft.com/office/powerpoint/2010/main" val="359632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attempt to visualize the “Procedural model for Integrative Reading” that is at the heart of </a:t>
            </a:r>
            <a:r>
              <a:rPr lang="en-US" dirty="0" err="1"/>
              <a:t>Swaffar</a:t>
            </a:r>
            <a:r>
              <a:rPr lang="en-US" dirty="0"/>
              <a:t>, </a:t>
            </a:r>
            <a:r>
              <a:rPr lang="en-US" dirty="0" err="1"/>
              <a:t>Arens</a:t>
            </a:r>
            <a:r>
              <a:rPr lang="en-US" dirty="0"/>
              <a:t>, and Byrnes (1991) Reading for Meaning: An Integrated Approach to Language Learning.</a:t>
            </a:r>
          </a:p>
          <a:p>
            <a:endParaRPr lang="en-US" dirty="0"/>
          </a:p>
          <a:p>
            <a:r>
              <a:rPr lang="en-US" dirty="0"/>
              <a:t>Our textbooks often fall down in Quadrant 3, and without quadrant 3, what often happens is that learners either answer the basic comprehension questions almost exclusively with words from the text (whether they understand them or not) or learners answer the questions relying on already known words, ignoring new more nuanced words to express notions. Comprehension questions alone rarely get readers to process the text deeply enough, and can’t both check comprehension and encourage vocabulary learning at the same time.</a:t>
            </a:r>
          </a:p>
          <a:p>
            <a:r>
              <a:rPr lang="en-US" dirty="0"/>
              <a:t>In </a:t>
            </a:r>
            <a:r>
              <a:rPr lang="en-US" dirty="0" err="1"/>
              <a:t>Swaffar</a:t>
            </a:r>
            <a:r>
              <a:rPr lang="en-US" dirty="0"/>
              <a:t>, </a:t>
            </a:r>
            <a:r>
              <a:rPr lang="en-US" dirty="0" err="1"/>
              <a:t>Arens</a:t>
            </a:r>
            <a:r>
              <a:rPr lang="en-US" dirty="0"/>
              <a:t> and Byrnes, the tool that helps to build solid work at stages 2 and 3 here is the text matrix. There’s no single template for a text matrix, but it’s goal is always to have the learner do something to demonstrate comprehension of the text’s propositions AND use language from the text. Always some kind of two stage process. Let’s consider what this looks like with a text from a first year Russian textbook </a:t>
            </a:r>
            <a:r>
              <a:rPr lang="en-US" dirty="0" err="1"/>
              <a:t>Mezhdu</a:t>
            </a:r>
            <a:r>
              <a:rPr lang="en-US" dirty="0"/>
              <a:t> </a:t>
            </a:r>
            <a:r>
              <a:rPr lang="en-US" dirty="0" err="1"/>
              <a:t>nami</a:t>
            </a:r>
            <a:r>
              <a:rPr lang="en-US" dirty="0"/>
              <a:t>.  Text matrix a very useful tool for longer prose.</a:t>
            </a:r>
          </a:p>
        </p:txBody>
      </p:sp>
      <p:sp>
        <p:nvSpPr>
          <p:cNvPr id="4" name="Slide Number Placeholder 3"/>
          <p:cNvSpPr>
            <a:spLocks noGrp="1"/>
          </p:cNvSpPr>
          <p:nvPr>
            <p:ph type="sldNum" sz="quarter" idx="5"/>
          </p:nvPr>
        </p:nvSpPr>
        <p:spPr/>
        <p:txBody>
          <a:bodyPr/>
          <a:lstStyle/>
          <a:p>
            <a:fld id="{31B20E34-662C-4642-B03C-8EFA2CB6B144}" type="slidenum">
              <a:rPr lang="en-US" smtClean="0"/>
              <a:t>17</a:t>
            </a:fld>
            <a:endParaRPr lang="en-US"/>
          </a:p>
        </p:txBody>
      </p:sp>
    </p:spTree>
    <p:extLst>
      <p:ext uri="{BB962C8B-B14F-4D97-AF65-F5344CB8AC3E}">
        <p14:creationId xmlns:p14="http://schemas.microsoft.com/office/powerpoint/2010/main" val="81556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matrix, why did I put in all the words describing possible actions and give the students the task of just evaluating the frequency of those actions?  Way to contextually seed them vocabulary and give them a set of things to look for when reading… they</a:t>
            </a:r>
          </a:p>
        </p:txBody>
      </p:sp>
      <p:sp>
        <p:nvSpPr>
          <p:cNvPr id="4" name="Slide Number Placeholder 3"/>
          <p:cNvSpPr>
            <a:spLocks noGrp="1"/>
          </p:cNvSpPr>
          <p:nvPr>
            <p:ph type="sldNum" sz="quarter" idx="5"/>
          </p:nvPr>
        </p:nvSpPr>
        <p:spPr/>
        <p:txBody>
          <a:bodyPr/>
          <a:lstStyle/>
          <a:p>
            <a:fld id="{31B20E34-662C-4642-B03C-8EFA2CB6B144}" type="slidenum">
              <a:rPr lang="en-US" smtClean="0"/>
              <a:t>19</a:t>
            </a:fld>
            <a:endParaRPr lang="en-US"/>
          </a:p>
        </p:txBody>
      </p:sp>
    </p:spTree>
    <p:extLst>
      <p:ext uri="{BB962C8B-B14F-4D97-AF65-F5344CB8AC3E}">
        <p14:creationId xmlns:p14="http://schemas.microsoft.com/office/powerpoint/2010/main" val="2914428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text matrix can also be used to contrast points of view, which some times can be very hard for intermediate readers to notice. It’s okay that not all the blocks in a matrix may have answers.  After establishing who thinks what about whom, with a relatively advanced group, it would be interesting to look at how people refer to each other at the school.</a:t>
            </a:r>
          </a:p>
        </p:txBody>
      </p:sp>
      <p:sp>
        <p:nvSpPr>
          <p:cNvPr id="4" name="Slide Number Placeholder 3"/>
          <p:cNvSpPr>
            <a:spLocks noGrp="1"/>
          </p:cNvSpPr>
          <p:nvPr>
            <p:ph type="sldNum" sz="quarter" idx="5"/>
          </p:nvPr>
        </p:nvSpPr>
        <p:spPr/>
        <p:txBody>
          <a:bodyPr/>
          <a:lstStyle/>
          <a:p>
            <a:fld id="{31B20E34-662C-4642-B03C-8EFA2CB6B144}" type="slidenum">
              <a:rPr lang="en-US" smtClean="0"/>
              <a:t>20</a:t>
            </a:fld>
            <a:endParaRPr lang="en-US"/>
          </a:p>
        </p:txBody>
      </p:sp>
    </p:spTree>
    <p:extLst>
      <p:ext uri="{BB962C8B-B14F-4D97-AF65-F5344CB8AC3E}">
        <p14:creationId xmlns:p14="http://schemas.microsoft.com/office/powerpoint/2010/main" val="52161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passage like this, the text matrix helps readers unlock the language of the text so that they can learn new words; it also helps them think about how to use those words in new contexts when we come together to discuss things in class; In working on a passage like this, students can then compare in small groups their list of words and how they expressed them in other words.  Often the transformations are of the noun phrases in Pushkin’s text into related adjectives (</a:t>
            </a:r>
            <a:r>
              <a:rPr lang="ru-RU" dirty="0"/>
              <a:t>молодость –</a:t>
            </a:r>
            <a:r>
              <a:rPr lang="en-US" dirty="0"/>
              <a:t>&gt; </a:t>
            </a:r>
            <a:r>
              <a:rPr lang="ru-RU" dirty="0"/>
              <a:t>молодой, красоту --красивый). </a:t>
            </a:r>
            <a:r>
              <a:rPr lang="en-US" dirty="0"/>
              <a:t>Often some class discussion is needed to work through metaphorical moments </a:t>
            </a:r>
            <a:r>
              <a:rPr lang="ru-RU" dirty="0"/>
              <a:t>громкое имя </a:t>
            </a:r>
            <a:r>
              <a:rPr lang="en-US" dirty="0"/>
              <a:t>and</a:t>
            </a:r>
            <a:r>
              <a:rPr lang="ru-RU" dirty="0"/>
              <a:t> бешеная веселость</a:t>
            </a:r>
            <a:endParaRPr lang="en-US" dirty="0"/>
          </a:p>
        </p:txBody>
      </p:sp>
      <p:sp>
        <p:nvSpPr>
          <p:cNvPr id="4" name="Slide Number Placeholder 3"/>
          <p:cNvSpPr>
            <a:spLocks noGrp="1"/>
          </p:cNvSpPr>
          <p:nvPr>
            <p:ph type="sldNum" sz="quarter" idx="5"/>
          </p:nvPr>
        </p:nvSpPr>
        <p:spPr/>
        <p:txBody>
          <a:bodyPr/>
          <a:lstStyle/>
          <a:p>
            <a:fld id="{31B20E34-662C-4642-B03C-8EFA2CB6B144}" type="slidenum">
              <a:rPr lang="en-US" smtClean="0"/>
              <a:t>21</a:t>
            </a:fld>
            <a:endParaRPr lang="en-US"/>
          </a:p>
        </p:txBody>
      </p:sp>
    </p:spTree>
    <p:extLst>
      <p:ext uri="{BB962C8B-B14F-4D97-AF65-F5344CB8AC3E}">
        <p14:creationId xmlns:p14="http://schemas.microsoft.com/office/powerpoint/2010/main" val="95841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text matrix won’t solve the problem of interpretation for intermediate level learners, especially when the story itself expects the readers to figure it out on their own. ,, intermediate students probably won’t have the language to make an evaluation or to speculate about why Silvio feels this way. One could skip that question, but it makes it hard to understand why the rest of the story… A scaffolded opinion activity which seeds some possible (and some improbable) motivations for Silvio’s behavior can help students at least start to have this discussion.</a:t>
            </a:r>
          </a:p>
        </p:txBody>
      </p:sp>
      <p:sp>
        <p:nvSpPr>
          <p:cNvPr id="4" name="Slide Number Placeholder 3"/>
          <p:cNvSpPr>
            <a:spLocks noGrp="1"/>
          </p:cNvSpPr>
          <p:nvPr>
            <p:ph type="sldNum" sz="quarter" idx="5"/>
          </p:nvPr>
        </p:nvSpPr>
        <p:spPr/>
        <p:txBody>
          <a:bodyPr/>
          <a:lstStyle/>
          <a:p>
            <a:fld id="{31B20E34-662C-4642-B03C-8EFA2CB6B144}" type="slidenum">
              <a:rPr lang="en-US" smtClean="0"/>
              <a:t>22</a:t>
            </a:fld>
            <a:endParaRPr lang="en-US"/>
          </a:p>
        </p:txBody>
      </p:sp>
    </p:spTree>
    <p:extLst>
      <p:ext uri="{BB962C8B-B14F-4D97-AF65-F5344CB8AC3E}">
        <p14:creationId xmlns:p14="http://schemas.microsoft.com/office/powerpoint/2010/main" val="7151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20E34-662C-4642-B03C-8EFA2CB6B144}" type="slidenum">
              <a:rPr lang="en-US" smtClean="0"/>
              <a:t>3</a:t>
            </a:fld>
            <a:endParaRPr lang="en-US"/>
          </a:p>
        </p:txBody>
      </p:sp>
    </p:spTree>
    <p:extLst>
      <p:ext uri="{BB962C8B-B14F-4D97-AF65-F5344CB8AC3E}">
        <p14:creationId xmlns:p14="http://schemas.microsoft.com/office/powerpoint/2010/main" val="419527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task to reader, although a task that might be accomplishable without much reading of text – four pictures can give you the bulk of your list; a couple of more likely guesses and you can have the whole thing.</a:t>
            </a:r>
          </a:p>
        </p:txBody>
      </p:sp>
      <p:sp>
        <p:nvSpPr>
          <p:cNvPr id="4" name="Slide Number Placeholder 3"/>
          <p:cNvSpPr>
            <a:spLocks noGrp="1"/>
          </p:cNvSpPr>
          <p:nvPr>
            <p:ph type="sldNum" sz="quarter" idx="5"/>
          </p:nvPr>
        </p:nvSpPr>
        <p:spPr/>
        <p:txBody>
          <a:bodyPr/>
          <a:lstStyle/>
          <a:p>
            <a:fld id="{31B20E34-662C-4642-B03C-8EFA2CB6B144}" type="slidenum">
              <a:rPr lang="en-US" smtClean="0"/>
              <a:t>4</a:t>
            </a:fld>
            <a:endParaRPr lang="en-US"/>
          </a:p>
        </p:txBody>
      </p:sp>
    </p:spTree>
    <p:extLst>
      <p:ext uri="{BB962C8B-B14F-4D97-AF65-F5344CB8AC3E}">
        <p14:creationId xmlns:p14="http://schemas.microsoft.com/office/powerpoint/2010/main" val="378844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more directed task… requires connecting needs to words in the text – it is that connection that demonstrates to us that the students have actually engaged with the words on the page. It’s really in that deeper engagement with text that learners can start to use texts like these and others to learn new information.</a:t>
            </a:r>
          </a:p>
        </p:txBody>
      </p:sp>
      <p:sp>
        <p:nvSpPr>
          <p:cNvPr id="4" name="Slide Number Placeholder 3"/>
          <p:cNvSpPr>
            <a:spLocks noGrp="1"/>
          </p:cNvSpPr>
          <p:nvPr>
            <p:ph type="sldNum" sz="quarter" idx="5"/>
          </p:nvPr>
        </p:nvSpPr>
        <p:spPr/>
        <p:txBody>
          <a:bodyPr/>
          <a:lstStyle/>
          <a:p>
            <a:fld id="{31B20E34-662C-4642-B03C-8EFA2CB6B144}" type="slidenum">
              <a:rPr lang="en-US" smtClean="0"/>
              <a:t>5</a:t>
            </a:fld>
            <a:endParaRPr lang="en-US"/>
          </a:p>
        </p:txBody>
      </p:sp>
    </p:spTree>
    <p:extLst>
      <p:ext uri="{BB962C8B-B14F-4D97-AF65-F5344CB8AC3E}">
        <p14:creationId xmlns:p14="http://schemas.microsoft.com/office/powerpoint/2010/main" val="321148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understanding of the genre of the webpage directory; four main areas with the four pictures; how furniture items are usually grouped  // Among the background knowledge that the student needs to bring is vocabulary / </a:t>
            </a:r>
          </a:p>
        </p:txBody>
      </p:sp>
      <p:sp>
        <p:nvSpPr>
          <p:cNvPr id="4" name="Slide Number Placeholder 3"/>
          <p:cNvSpPr>
            <a:spLocks noGrp="1"/>
          </p:cNvSpPr>
          <p:nvPr>
            <p:ph type="sldNum" sz="quarter" idx="5"/>
          </p:nvPr>
        </p:nvSpPr>
        <p:spPr/>
        <p:txBody>
          <a:bodyPr/>
          <a:lstStyle/>
          <a:p>
            <a:fld id="{31B20E34-662C-4642-B03C-8EFA2CB6B144}" type="slidenum">
              <a:rPr lang="en-US" smtClean="0"/>
              <a:t>6</a:t>
            </a:fld>
            <a:endParaRPr lang="en-US"/>
          </a:p>
        </p:txBody>
      </p:sp>
    </p:spTree>
    <p:extLst>
      <p:ext uri="{BB962C8B-B14F-4D97-AF65-F5344CB8AC3E}">
        <p14:creationId xmlns:p14="http://schemas.microsoft.com/office/powerpoint/2010/main" val="424426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more directed task… requires connecting needs to words in the text – it is that connection that demonstrates to us that the students have actually engaged with the words on the page.</a:t>
            </a:r>
          </a:p>
        </p:txBody>
      </p:sp>
      <p:sp>
        <p:nvSpPr>
          <p:cNvPr id="4" name="Slide Number Placeholder 3"/>
          <p:cNvSpPr>
            <a:spLocks noGrp="1"/>
          </p:cNvSpPr>
          <p:nvPr>
            <p:ph type="sldNum" sz="quarter" idx="5"/>
          </p:nvPr>
        </p:nvSpPr>
        <p:spPr/>
        <p:txBody>
          <a:bodyPr/>
          <a:lstStyle/>
          <a:p>
            <a:fld id="{31B20E34-662C-4642-B03C-8EFA2CB6B144}" type="slidenum">
              <a:rPr lang="en-US" smtClean="0"/>
              <a:t>7</a:t>
            </a:fld>
            <a:endParaRPr lang="en-US"/>
          </a:p>
        </p:txBody>
      </p:sp>
    </p:spTree>
    <p:extLst>
      <p:ext uri="{BB962C8B-B14F-4D97-AF65-F5344CB8AC3E}">
        <p14:creationId xmlns:p14="http://schemas.microsoft.com/office/powerpoint/2010/main" val="54378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Continues our theme of furniture;  </a:t>
            </a:r>
            <a:r>
              <a:rPr lang="ru-RU" dirty="0"/>
              <a:t>указали концы </a:t>
            </a:r>
            <a:r>
              <a:rPr lang="en-US" dirty="0"/>
              <a:t>– seems to be a </a:t>
            </a:r>
            <a:r>
              <a:rPr lang="en-US" dirty="0" err="1"/>
              <a:t>Trifonov</a:t>
            </a:r>
            <a:r>
              <a:rPr lang="en-US" dirty="0"/>
              <a:t>-ism;  -- from the sense of </a:t>
            </a:r>
            <a:r>
              <a:rPr lang="ru-RU" dirty="0"/>
              <a:t>конец </a:t>
            </a:r>
            <a:r>
              <a:rPr lang="en-US" dirty="0"/>
              <a:t>as </a:t>
            </a:r>
            <a:r>
              <a:rPr lang="ru-RU" dirty="0"/>
              <a:t>улики</a:t>
            </a:r>
            <a:r>
              <a:rPr lang="en-US" dirty="0"/>
              <a:t>, or the ends of ropes/lines – maybe something like “tips”</a:t>
            </a:r>
          </a:p>
          <a:p>
            <a:r>
              <a:rPr lang="en-US" dirty="0"/>
              <a:t>Reader background?  they have to under what 1972 Moscow </a:t>
            </a:r>
            <a:r>
              <a:rPr lang="ru-RU" dirty="0"/>
              <a:t>вселение в кооперативный дом</a:t>
            </a:r>
            <a:endParaRPr lang="en-US" dirty="0"/>
          </a:p>
        </p:txBody>
      </p:sp>
      <p:sp>
        <p:nvSpPr>
          <p:cNvPr id="4" name="Slide Number Placeholder 3"/>
          <p:cNvSpPr>
            <a:spLocks noGrp="1"/>
          </p:cNvSpPr>
          <p:nvPr>
            <p:ph type="sldNum" sz="quarter" idx="5"/>
          </p:nvPr>
        </p:nvSpPr>
        <p:spPr/>
        <p:txBody>
          <a:bodyPr/>
          <a:lstStyle/>
          <a:p>
            <a:fld id="{31B20E34-662C-4642-B03C-8EFA2CB6B144}" type="slidenum">
              <a:rPr lang="en-US" smtClean="0"/>
              <a:t>8</a:t>
            </a:fld>
            <a:endParaRPr lang="en-US"/>
          </a:p>
        </p:txBody>
      </p:sp>
    </p:spTree>
    <p:extLst>
      <p:ext uri="{BB962C8B-B14F-4D97-AF65-F5344CB8AC3E}">
        <p14:creationId xmlns:p14="http://schemas.microsoft.com/office/powerpoint/2010/main" val="213169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then there are phrases from the text that a reader could dig out and make sense of, but there’s still a very very large gap between the text and the reader… all of that white space.  And there are ways where this text isn’t at all friendly to the reader… we have to do a lot of inferring… who’s Marina? What about the ironically high-style </a:t>
            </a:r>
            <a:r>
              <a:rPr lang="ru-RU" dirty="0"/>
              <a:t>Сие есть тайна ?</a:t>
            </a:r>
            <a:endParaRPr lang="en-US" dirty="0"/>
          </a:p>
        </p:txBody>
      </p:sp>
      <p:sp>
        <p:nvSpPr>
          <p:cNvPr id="4" name="Slide Number Placeholder 3"/>
          <p:cNvSpPr>
            <a:spLocks noGrp="1"/>
          </p:cNvSpPr>
          <p:nvPr>
            <p:ph type="sldNum" sz="quarter" idx="5"/>
          </p:nvPr>
        </p:nvSpPr>
        <p:spPr/>
        <p:txBody>
          <a:bodyPr/>
          <a:lstStyle/>
          <a:p>
            <a:fld id="{31B20E34-662C-4642-B03C-8EFA2CB6B144}" type="slidenum">
              <a:rPr lang="en-US" smtClean="0"/>
              <a:t>9</a:t>
            </a:fld>
            <a:endParaRPr lang="en-US"/>
          </a:p>
        </p:txBody>
      </p:sp>
    </p:spTree>
    <p:extLst>
      <p:ext uri="{BB962C8B-B14F-4D97-AF65-F5344CB8AC3E}">
        <p14:creationId xmlns:p14="http://schemas.microsoft.com/office/powerpoint/2010/main" val="54841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 learner to become that independent reader? That reader has to have a lot of vocabulary, and an understanding of the basic grammar. Has to be able to imagine and place things. Still won’t recognize everything, but if this independent reader could understand this version of the paragraph, we could say that they’ve gotten the majority of the text.</a:t>
            </a:r>
          </a:p>
        </p:txBody>
      </p:sp>
      <p:sp>
        <p:nvSpPr>
          <p:cNvPr id="4" name="Slide Number Placeholder 3"/>
          <p:cNvSpPr>
            <a:spLocks noGrp="1"/>
          </p:cNvSpPr>
          <p:nvPr>
            <p:ph type="sldNum" sz="quarter" idx="5"/>
          </p:nvPr>
        </p:nvSpPr>
        <p:spPr/>
        <p:txBody>
          <a:bodyPr/>
          <a:lstStyle/>
          <a:p>
            <a:fld id="{31B20E34-662C-4642-B03C-8EFA2CB6B144}" type="slidenum">
              <a:rPr lang="en-US" smtClean="0"/>
              <a:t>10</a:t>
            </a:fld>
            <a:endParaRPr lang="en-US"/>
          </a:p>
        </p:txBody>
      </p:sp>
    </p:spTree>
    <p:extLst>
      <p:ext uri="{BB962C8B-B14F-4D97-AF65-F5344CB8AC3E}">
        <p14:creationId xmlns:p14="http://schemas.microsoft.com/office/powerpoint/2010/main" val="254389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3CE5-6C7C-1042-BDEB-B99ADDAC7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CCC07-BC51-6D4A-95C1-2983708706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C038F-6A51-4047-BACF-7E80800B532C}"/>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BAC0DB34-75A1-654B-AC75-2B7A9AF33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EE775-C9DC-1348-9EE6-764406669BBB}"/>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288204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CB91-2085-4141-BBE3-E1B925C43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391A83-241A-2643-8167-2D96740113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7CA9D-B8DE-5F4B-BF4B-BB7F821B1336}"/>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8E2B152E-3930-384B-9C15-63AFEAE13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F2959-E1C4-C64F-8B7F-69AF6B743DD0}"/>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6084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5A1EA-8CE7-A444-BEB7-F75F5794E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2507-CB3D-694F-8E00-C31F09EE8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2DFFD-02B7-D84A-BE41-D8922F2D4056}"/>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6C8762FA-1E6A-BC41-8607-3325FD4DF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38A08-0A20-5C40-AB85-46AC0FEC0E61}"/>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56664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F20F-0367-5949-B016-E5BBC0952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8113B-F532-BA4D-BD2D-11EE0914B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5B8F4-2C43-7C4C-BA8C-83EE64834529}"/>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67ABB671-DD4A-AD4E-B668-8D2D26654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DB455-603D-B641-8634-5A03AC037BC0}"/>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258337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337B-50D8-AE47-8C3C-6560BCC0B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FE9BCC-7233-6343-9057-15C25D32A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AB65E-BB75-F745-A24C-DE351187EF9B}"/>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60905C27-3F6E-614A-93EE-D00DD1B9A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212C6-CB8E-8C41-94A0-867961D77788}"/>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29616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4DF7-CFDD-9946-8E9E-FED906194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DF23-DFF9-7249-B929-07A925075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BF4C4-3D45-1D49-996D-95A4A1A31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D4258-8A3C-D442-9C7F-BABF4A4E481B}"/>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6" name="Footer Placeholder 5">
            <a:extLst>
              <a:ext uri="{FF2B5EF4-FFF2-40B4-BE49-F238E27FC236}">
                <a16:creationId xmlns:a16="http://schemas.microsoft.com/office/drawing/2014/main" id="{7699E27F-FD32-B047-8D7E-D850A2B31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1E0D-486E-C045-B2D9-981EA6736F12}"/>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182858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E959-91C9-A748-9A41-8AB2A16273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9B3EB8-D287-2840-952F-1335CC745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579D63-B02F-C54C-829B-95DD89B74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D8B5F-1FC7-004F-8479-B812F632A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58D7C-AAF4-D64A-8216-BE89B2E5F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BDFAA4-3BE3-1B43-9C8C-B75DB6A76F7C}"/>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8" name="Footer Placeholder 7">
            <a:extLst>
              <a:ext uri="{FF2B5EF4-FFF2-40B4-BE49-F238E27FC236}">
                <a16:creationId xmlns:a16="http://schemas.microsoft.com/office/drawing/2014/main" id="{452DC4CE-98D9-404A-89FB-ABE28530F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CFAA3F-AD5C-EC44-81A9-37ACBF535F6E}"/>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197868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6E5D-6E24-A544-96B3-F3ED433EE6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8014A-00FD-394F-8291-DCA073439972}"/>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4" name="Footer Placeholder 3">
            <a:extLst>
              <a:ext uri="{FF2B5EF4-FFF2-40B4-BE49-F238E27FC236}">
                <a16:creationId xmlns:a16="http://schemas.microsoft.com/office/drawing/2014/main" id="{459E07A4-0E27-FB4B-99A8-3907F8697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38D2D-9603-2F47-8BB9-93BCA06D43F4}"/>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331493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4B1B8-9CE9-9542-B4C9-78E4E179BDC2}"/>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3" name="Footer Placeholder 2">
            <a:extLst>
              <a:ext uri="{FF2B5EF4-FFF2-40B4-BE49-F238E27FC236}">
                <a16:creationId xmlns:a16="http://schemas.microsoft.com/office/drawing/2014/main" id="{9C8A50F1-0D7B-2C4A-B3F1-4F4D048105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21AD1-8608-4147-A6B7-A664C36840DA}"/>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341653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E8AC-ABEB-6649-834E-1B66F2F21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B0664C-6FBA-C044-AD06-2AE69C97A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CDD5A-EA3B-7B4E-A32D-D919DFDFD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A7300-4F23-7C42-9F8F-0497069D5961}"/>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6" name="Footer Placeholder 5">
            <a:extLst>
              <a:ext uri="{FF2B5EF4-FFF2-40B4-BE49-F238E27FC236}">
                <a16:creationId xmlns:a16="http://schemas.microsoft.com/office/drawing/2014/main" id="{326666B2-F15B-8240-9D63-E600D5A61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3467C-AF1F-8F48-BCE2-CF06E33563DA}"/>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412767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4018-26E6-DE4C-89B5-C79BE3105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E06DD-FD15-1340-93F4-C558EE9A7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EA1B1C-8FC9-D147-A27F-0B68CF435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44F26-4086-AF4B-814E-8F487640E433}"/>
              </a:ext>
            </a:extLst>
          </p:cNvPr>
          <p:cNvSpPr>
            <a:spLocks noGrp="1"/>
          </p:cNvSpPr>
          <p:nvPr>
            <p:ph type="dt" sz="half" idx="10"/>
          </p:nvPr>
        </p:nvSpPr>
        <p:spPr/>
        <p:txBody>
          <a:bodyPr/>
          <a:lstStyle/>
          <a:p>
            <a:fld id="{CD3EB914-CCA3-0946-9B81-D001C17D9118}" type="datetimeFigureOut">
              <a:rPr lang="en-US" smtClean="0"/>
              <a:t>4/1/21</a:t>
            </a:fld>
            <a:endParaRPr lang="en-US"/>
          </a:p>
        </p:txBody>
      </p:sp>
      <p:sp>
        <p:nvSpPr>
          <p:cNvPr id="6" name="Footer Placeholder 5">
            <a:extLst>
              <a:ext uri="{FF2B5EF4-FFF2-40B4-BE49-F238E27FC236}">
                <a16:creationId xmlns:a16="http://schemas.microsoft.com/office/drawing/2014/main" id="{9DE9CAE8-C042-DB44-B94E-D91BA6A5E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F13E2-7D88-5B41-A5E1-7FC3CBB4BA8E}"/>
              </a:ext>
            </a:extLst>
          </p:cNvPr>
          <p:cNvSpPr>
            <a:spLocks noGrp="1"/>
          </p:cNvSpPr>
          <p:nvPr>
            <p:ph type="sldNum" sz="quarter" idx="12"/>
          </p:nvPr>
        </p:nvSpPr>
        <p:spPr/>
        <p:txBody>
          <a:bodyPr/>
          <a:lstStyle/>
          <a:p>
            <a:fld id="{F80775A9-86D2-8641-87F3-85652B0F2767}" type="slidenum">
              <a:rPr lang="en-US" smtClean="0"/>
              <a:t>‹#›</a:t>
            </a:fld>
            <a:endParaRPr lang="en-US"/>
          </a:p>
        </p:txBody>
      </p:sp>
    </p:spTree>
    <p:extLst>
      <p:ext uri="{BB962C8B-B14F-4D97-AF65-F5344CB8AC3E}">
        <p14:creationId xmlns:p14="http://schemas.microsoft.com/office/powerpoint/2010/main" val="233029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2B5B3-4F59-384B-A457-EDA508F02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70F0E-73D6-9249-A70F-238AA5899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E7D6C-0D73-9445-BDDF-562454684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EB914-CCA3-0946-9B81-D001C17D9118}" type="datetimeFigureOut">
              <a:rPr lang="en-US" smtClean="0"/>
              <a:t>4/1/21</a:t>
            </a:fld>
            <a:endParaRPr lang="en-US"/>
          </a:p>
        </p:txBody>
      </p:sp>
      <p:sp>
        <p:nvSpPr>
          <p:cNvPr id="5" name="Footer Placeholder 4">
            <a:extLst>
              <a:ext uri="{FF2B5EF4-FFF2-40B4-BE49-F238E27FC236}">
                <a16:creationId xmlns:a16="http://schemas.microsoft.com/office/drawing/2014/main" id="{DD920A7E-3842-FF45-AC49-8FC9C25E3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043D0-180C-234B-9F42-066F51BB3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75A9-86D2-8641-87F3-85652B0F2767}" type="slidenum">
              <a:rPr lang="en-US" smtClean="0"/>
              <a:t>‹#›</a:t>
            </a:fld>
            <a:endParaRPr lang="en-US"/>
          </a:p>
        </p:txBody>
      </p:sp>
    </p:spTree>
    <p:extLst>
      <p:ext uri="{BB962C8B-B14F-4D97-AF65-F5344CB8AC3E}">
        <p14:creationId xmlns:p14="http://schemas.microsoft.com/office/powerpoint/2010/main" val="145646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zhdunami.org/unit03/3_8/index.s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google.com/pdx.edu/reading-in-russian/home" TargetMode="External"/><Relationship Id="rId2" Type="http://schemas.openxmlformats.org/officeDocument/2006/relationships/hyperlink" Target="https://drive.google.com/file/d/1Tx8uM1dCsS8TMY2Fc2liUPADFX7Vym00/view?usp=sharing" TargetMode="External"/><Relationship Id="rId1" Type="http://schemas.openxmlformats.org/officeDocument/2006/relationships/slideLayout" Target="../slideLayouts/slideLayout2.xml"/><Relationship Id="rId4" Type="http://schemas.openxmlformats.org/officeDocument/2006/relationships/hyperlink" Target="https://stepstoadvancedreading.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59A5F-EBFC-3F4A-8F27-A2827D4A74F0}"/>
              </a:ext>
            </a:extLst>
          </p:cNvPr>
          <p:cNvSpPr>
            <a:spLocks noGrp="1"/>
          </p:cNvSpPr>
          <p:nvPr>
            <p:ph type="ctrTitle"/>
          </p:nvPr>
        </p:nvSpPr>
        <p:spPr/>
        <p:txBody>
          <a:bodyPr>
            <a:normAutofit fontScale="90000"/>
          </a:bodyPr>
          <a:lstStyle/>
          <a:p>
            <a:r>
              <a:rPr lang="en-US" dirty="0"/>
              <a:t>Strategies and Activities for Developing Independent Readers</a:t>
            </a:r>
          </a:p>
        </p:txBody>
      </p:sp>
      <p:sp>
        <p:nvSpPr>
          <p:cNvPr id="3" name="Subtitle 2">
            <a:extLst>
              <a:ext uri="{FF2B5EF4-FFF2-40B4-BE49-F238E27FC236}">
                <a16:creationId xmlns:a16="http://schemas.microsoft.com/office/drawing/2014/main" id="{E0EF4F7D-8597-7F4A-8762-1278E0354803}"/>
              </a:ext>
            </a:extLst>
          </p:cNvPr>
          <p:cNvSpPr>
            <a:spLocks noGrp="1"/>
          </p:cNvSpPr>
          <p:nvPr>
            <p:ph type="subTitle" idx="1"/>
          </p:nvPr>
        </p:nvSpPr>
        <p:spPr/>
        <p:txBody>
          <a:bodyPr/>
          <a:lstStyle/>
          <a:p>
            <a:r>
              <a:rPr lang="en-US" dirty="0"/>
              <a:t>William J. Comer</a:t>
            </a:r>
          </a:p>
          <a:p>
            <a:r>
              <a:rPr lang="en-US" dirty="0"/>
              <a:t>Portland State University</a:t>
            </a:r>
          </a:p>
        </p:txBody>
      </p:sp>
    </p:spTree>
    <p:extLst>
      <p:ext uri="{BB962C8B-B14F-4D97-AF65-F5344CB8AC3E}">
        <p14:creationId xmlns:p14="http://schemas.microsoft.com/office/powerpoint/2010/main" val="348169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FAE0-B6EA-9547-833F-744559500AA1}"/>
              </a:ext>
            </a:extLst>
          </p:cNvPr>
          <p:cNvSpPr>
            <a:spLocks noGrp="1"/>
          </p:cNvSpPr>
          <p:nvPr>
            <p:ph type="title"/>
          </p:nvPr>
        </p:nvSpPr>
        <p:spPr/>
        <p:txBody>
          <a:bodyPr/>
          <a:lstStyle/>
          <a:p>
            <a:r>
              <a:rPr lang="en-US" dirty="0"/>
              <a:t>Independent reader: Match top-down strategies with effective bottom up</a:t>
            </a:r>
          </a:p>
        </p:txBody>
      </p:sp>
      <p:pic>
        <p:nvPicPr>
          <p:cNvPr id="7" name="Content Placeholder 6">
            <a:extLst>
              <a:ext uri="{FF2B5EF4-FFF2-40B4-BE49-F238E27FC236}">
                <a16:creationId xmlns:a16="http://schemas.microsoft.com/office/drawing/2014/main" id="{3680DD31-D3A2-A14A-B5A8-46B20603174A}"/>
              </a:ext>
            </a:extLst>
          </p:cNvPr>
          <p:cNvPicPr>
            <a:picLocks noGrp="1" noChangeAspect="1"/>
          </p:cNvPicPr>
          <p:nvPr>
            <p:ph idx="1"/>
          </p:nvPr>
        </p:nvPicPr>
        <p:blipFill>
          <a:blip r:embed="rId3"/>
          <a:stretch>
            <a:fillRect/>
          </a:stretch>
        </p:blipFill>
        <p:spPr>
          <a:xfrm>
            <a:off x="3280428" y="1825625"/>
            <a:ext cx="5631143" cy="4351338"/>
          </a:xfrm>
        </p:spPr>
      </p:pic>
    </p:spTree>
    <p:extLst>
      <p:ext uri="{BB962C8B-B14F-4D97-AF65-F5344CB8AC3E}">
        <p14:creationId xmlns:p14="http://schemas.microsoft.com/office/powerpoint/2010/main" val="223402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BB263-A609-E647-8201-2C2282F734C8}"/>
              </a:ext>
            </a:extLst>
          </p:cNvPr>
          <p:cNvSpPr>
            <a:spLocks noGrp="1"/>
          </p:cNvSpPr>
          <p:nvPr>
            <p:ph idx="1"/>
          </p:nvPr>
        </p:nvSpPr>
        <p:spPr>
          <a:xfrm>
            <a:off x="555587" y="888077"/>
            <a:ext cx="10937111" cy="4795093"/>
          </a:xfrm>
        </p:spPr>
        <p:txBody>
          <a:bodyPr>
            <a:normAutofit/>
          </a:bodyPr>
          <a:lstStyle/>
          <a:p>
            <a:pPr marL="0" indent="0">
              <a:buNone/>
            </a:pPr>
            <a:r>
              <a:rPr lang="ru-RU" dirty="0"/>
              <a:t>В один из </a:t>
            </a:r>
            <a:r>
              <a:rPr lang="ru-RU" dirty="0">
                <a:solidFill>
                  <a:schemeClr val="bg1"/>
                </a:solidFill>
              </a:rPr>
              <a:t>нестерпимо</a:t>
            </a:r>
            <a:r>
              <a:rPr lang="ru-RU" dirty="0"/>
              <a:t> жарких августовских дней </a:t>
            </a:r>
            <a:r>
              <a:rPr lang="ru-RU" dirty="0">
                <a:solidFill>
                  <a:schemeClr val="accent2">
                    <a:lumMod val="75000"/>
                  </a:schemeClr>
                </a:solidFill>
              </a:rPr>
              <a:t>1972 года </a:t>
            </a:r>
            <a:r>
              <a:rPr lang="ru-RU" dirty="0"/>
              <a:t>- Москва тем летом </a:t>
            </a:r>
            <a:r>
              <a:rPr lang="ru-RU" dirty="0">
                <a:solidFill>
                  <a:schemeClr val="bg1"/>
                </a:solidFill>
              </a:rPr>
              <a:t>задыхалась</a:t>
            </a:r>
            <a:r>
              <a:rPr lang="ru-RU" dirty="0"/>
              <a:t> от </a:t>
            </a:r>
            <a:r>
              <a:rPr lang="ru-RU" dirty="0">
                <a:solidFill>
                  <a:schemeClr val="bg1"/>
                </a:solidFill>
              </a:rPr>
              <a:t>зноя</a:t>
            </a:r>
            <a:r>
              <a:rPr lang="ru-RU" dirty="0"/>
              <a:t> </a:t>
            </a:r>
            <a:r>
              <a:rPr lang="ru-RU" dirty="0">
                <a:solidFill>
                  <a:schemeClr val="bg1"/>
                </a:solidFill>
              </a:rPr>
              <a:t>и дымной мглы</a:t>
            </a:r>
            <a:r>
              <a:rPr lang="ru-RU" dirty="0"/>
              <a:t>, а Глебову приходилось, </a:t>
            </a:r>
            <a:r>
              <a:rPr lang="ru-RU" dirty="0">
                <a:solidFill>
                  <a:schemeClr val="bg1"/>
                </a:solidFill>
              </a:rPr>
              <a:t>как назло</a:t>
            </a:r>
            <a:r>
              <a:rPr lang="ru-RU" dirty="0"/>
              <a:t>, проводить много дней в городе, потому что ждали </a:t>
            </a:r>
            <a:r>
              <a:rPr lang="ru-RU" dirty="0">
                <a:solidFill>
                  <a:schemeClr val="accent2">
                    <a:lumMod val="75000"/>
                  </a:schemeClr>
                </a:solidFill>
              </a:rPr>
              <a:t>вселения в кооперативный дом </a:t>
            </a:r>
            <a:r>
              <a:rPr lang="ru-RU" dirty="0"/>
              <a:t>- Глебов заехал в мебельный магазин </a:t>
            </a:r>
            <a:r>
              <a:rPr lang="ru-RU" dirty="0">
                <a:solidFill>
                  <a:schemeClr val="accent2">
                    <a:lumMod val="75000"/>
                  </a:schemeClr>
                </a:solidFill>
              </a:rPr>
              <a:t>в новом районе</a:t>
            </a:r>
            <a:r>
              <a:rPr lang="ru-RU" dirty="0"/>
              <a:t>, </a:t>
            </a:r>
            <a:r>
              <a:rPr lang="ru-RU" dirty="0">
                <a:solidFill>
                  <a:schemeClr val="bg1"/>
                </a:solidFill>
              </a:rPr>
              <a:t>у черта на рогах</a:t>
            </a:r>
            <a:r>
              <a:rPr lang="ru-RU" dirty="0"/>
              <a:t>, возле </a:t>
            </a:r>
            <a:r>
              <a:rPr lang="ru-RU" dirty="0" err="1">
                <a:solidFill>
                  <a:schemeClr val="bg1"/>
                </a:solidFill>
              </a:rPr>
              <a:t>Коптевского</a:t>
            </a:r>
            <a:r>
              <a:rPr lang="ru-RU" dirty="0">
                <a:solidFill>
                  <a:schemeClr val="bg1"/>
                </a:solidFill>
              </a:rPr>
              <a:t> </a:t>
            </a:r>
            <a:r>
              <a:rPr lang="ru-RU" dirty="0"/>
              <a:t>рынка, и там случилась странная история. Он встретил приятеля </a:t>
            </a:r>
            <a:r>
              <a:rPr lang="ru-RU" dirty="0">
                <a:solidFill>
                  <a:schemeClr val="bg1"/>
                </a:solidFill>
              </a:rPr>
              <a:t>допотопных</a:t>
            </a:r>
            <a:r>
              <a:rPr lang="ru-RU" dirty="0"/>
              <a:t> времен. И забыл, как его зовут. Вообще-то он приехал туда за столом. Сказали, что можно взять стол, пока еще неизвестно где, </a:t>
            </a:r>
            <a:r>
              <a:rPr lang="ru-RU" dirty="0">
                <a:solidFill>
                  <a:schemeClr val="bg1"/>
                </a:solidFill>
              </a:rPr>
              <a:t>сие есть тайна</a:t>
            </a:r>
            <a:r>
              <a:rPr lang="ru-RU" dirty="0"/>
              <a:t>, но </a:t>
            </a:r>
            <a:r>
              <a:rPr lang="ru-RU" dirty="0">
                <a:solidFill>
                  <a:schemeClr val="bg1"/>
                </a:solidFill>
              </a:rPr>
              <a:t>указали концы - антикварный, с медальонами</a:t>
            </a:r>
            <a:r>
              <a:rPr lang="ru-RU" dirty="0"/>
              <a:t>, как раз к стульям красного дерева, купленным Мариной год назад для новой квартиры. Сказали, что в мебельном возле </a:t>
            </a:r>
            <a:r>
              <a:rPr lang="ru-RU" dirty="0" err="1">
                <a:solidFill>
                  <a:schemeClr val="bg1"/>
                </a:solidFill>
              </a:rPr>
              <a:t>Коптевского</a:t>
            </a:r>
            <a:r>
              <a:rPr lang="ru-RU" dirty="0"/>
              <a:t> рынка работает </a:t>
            </a:r>
            <a:r>
              <a:rPr lang="ru-RU" dirty="0">
                <a:solidFill>
                  <a:schemeClr val="bg1"/>
                </a:solidFill>
              </a:rPr>
              <a:t>некий</a:t>
            </a:r>
            <a:r>
              <a:rPr lang="ru-RU" dirty="0"/>
              <a:t> Ефим, который знает, где стол. </a:t>
            </a:r>
            <a:endParaRPr lang="en-US" dirty="0"/>
          </a:p>
        </p:txBody>
      </p:sp>
    </p:spTree>
    <p:extLst>
      <p:ext uri="{BB962C8B-B14F-4D97-AF65-F5344CB8AC3E}">
        <p14:creationId xmlns:p14="http://schemas.microsoft.com/office/powerpoint/2010/main" val="346746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9DC3-1FD5-B142-8D56-DDF02FCCA4F5}"/>
              </a:ext>
            </a:extLst>
          </p:cNvPr>
          <p:cNvSpPr>
            <a:spLocks noGrp="1"/>
          </p:cNvSpPr>
          <p:nvPr>
            <p:ph type="title"/>
          </p:nvPr>
        </p:nvSpPr>
        <p:spPr/>
        <p:txBody>
          <a:bodyPr/>
          <a:lstStyle/>
          <a:p>
            <a:r>
              <a:rPr lang="en-US" dirty="0"/>
              <a:t>Reader on a journey through text</a:t>
            </a:r>
          </a:p>
        </p:txBody>
      </p:sp>
      <p:pic>
        <p:nvPicPr>
          <p:cNvPr id="5" name="Content Placeholder 4">
            <a:extLst>
              <a:ext uri="{FF2B5EF4-FFF2-40B4-BE49-F238E27FC236}">
                <a16:creationId xmlns:a16="http://schemas.microsoft.com/office/drawing/2014/main" id="{65876FC3-9EE6-8840-A7FD-7780B0E4CA12}"/>
              </a:ext>
            </a:extLst>
          </p:cNvPr>
          <p:cNvPicPr>
            <a:picLocks noGrp="1" noChangeAspect="1"/>
          </p:cNvPicPr>
          <p:nvPr>
            <p:ph idx="1"/>
          </p:nvPr>
        </p:nvPicPr>
        <p:blipFill>
          <a:blip r:embed="rId3"/>
          <a:stretch>
            <a:fillRect/>
          </a:stretch>
        </p:blipFill>
        <p:spPr>
          <a:xfrm>
            <a:off x="3722243" y="1825625"/>
            <a:ext cx="4747514" cy="4351338"/>
          </a:xfrm>
        </p:spPr>
      </p:pic>
    </p:spTree>
    <p:extLst>
      <p:ext uri="{BB962C8B-B14F-4D97-AF65-F5344CB8AC3E}">
        <p14:creationId xmlns:p14="http://schemas.microsoft.com/office/powerpoint/2010/main" val="295881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E6EC-0B11-2543-B847-7367F3287EA4}"/>
              </a:ext>
            </a:extLst>
          </p:cNvPr>
          <p:cNvSpPr>
            <a:spLocks noGrp="1"/>
          </p:cNvSpPr>
          <p:nvPr>
            <p:ph type="title"/>
          </p:nvPr>
        </p:nvSpPr>
        <p:spPr/>
        <p:txBody>
          <a:bodyPr/>
          <a:lstStyle/>
          <a:p>
            <a:r>
              <a:rPr lang="en-US" dirty="0"/>
              <a:t>Journey on graph paper</a:t>
            </a:r>
          </a:p>
        </p:txBody>
      </p:sp>
      <p:pic>
        <p:nvPicPr>
          <p:cNvPr id="5" name="Content Placeholder 4">
            <a:extLst>
              <a:ext uri="{FF2B5EF4-FFF2-40B4-BE49-F238E27FC236}">
                <a16:creationId xmlns:a16="http://schemas.microsoft.com/office/drawing/2014/main" id="{DA87FB7D-918B-E048-A3E3-D0A66DCE497F}"/>
              </a:ext>
            </a:extLst>
          </p:cNvPr>
          <p:cNvPicPr>
            <a:picLocks noGrp="1" noChangeAspect="1"/>
          </p:cNvPicPr>
          <p:nvPr>
            <p:ph idx="1"/>
          </p:nvPr>
        </p:nvPicPr>
        <p:blipFill>
          <a:blip r:embed="rId2"/>
          <a:stretch>
            <a:fillRect/>
          </a:stretch>
        </p:blipFill>
        <p:spPr>
          <a:xfrm>
            <a:off x="3722243" y="1825625"/>
            <a:ext cx="4747514" cy="4351338"/>
          </a:xfrm>
        </p:spPr>
      </p:pic>
    </p:spTree>
    <p:extLst>
      <p:ext uri="{BB962C8B-B14F-4D97-AF65-F5344CB8AC3E}">
        <p14:creationId xmlns:p14="http://schemas.microsoft.com/office/powerpoint/2010/main" val="234077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C96-C067-1048-8F1B-085E256EF06C}"/>
              </a:ext>
            </a:extLst>
          </p:cNvPr>
          <p:cNvSpPr>
            <a:spLocks noGrp="1"/>
          </p:cNvSpPr>
          <p:nvPr>
            <p:ph type="title"/>
          </p:nvPr>
        </p:nvSpPr>
        <p:spPr/>
        <p:txBody>
          <a:bodyPr/>
          <a:lstStyle/>
          <a:p>
            <a:r>
              <a:rPr lang="en-US" dirty="0"/>
              <a:t>Reading: Complex interplay between reader</a:t>
            </a:r>
          </a:p>
        </p:txBody>
      </p:sp>
      <p:pic>
        <p:nvPicPr>
          <p:cNvPr id="5" name="Content Placeholder 4">
            <a:extLst>
              <a:ext uri="{FF2B5EF4-FFF2-40B4-BE49-F238E27FC236}">
                <a16:creationId xmlns:a16="http://schemas.microsoft.com/office/drawing/2014/main" id="{207F6C95-9756-6F4C-B73F-EC3CAE6947BF}"/>
              </a:ext>
            </a:extLst>
          </p:cNvPr>
          <p:cNvPicPr>
            <a:picLocks noGrp="1" noChangeAspect="1"/>
          </p:cNvPicPr>
          <p:nvPr>
            <p:ph idx="1"/>
          </p:nvPr>
        </p:nvPicPr>
        <p:blipFill>
          <a:blip r:embed="rId3"/>
          <a:stretch>
            <a:fillRect/>
          </a:stretch>
        </p:blipFill>
        <p:spPr>
          <a:xfrm>
            <a:off x="3722243" y="1825625"/>
            <a:ext cx="4747514" cy="4351338"/>
          </a:xfrm>
        </p:spPr>
      </p:pic>
    </p:spTree>
    <p:extLst>
      <p:ext uri="{BB962C8B-B14F-4D97-AF65-F5344CB8AC3E}">
        <p14:creationId xmlns:p14="http://schemas.microsoft.com/office/powerpoint/2010/main" val="375082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0EC7-1C34-7B49-83E9-D854D22CD01D}"/>
              </a:ext>
            </a:extLst>
          </p:cNvPr>
          <p:cNvSpPr>
            <a:spLocks noGrp="1"/>
          </p:cNvSpPr>
          <p:nvPr>
            <p:ph type="title"/>
          </p:nvPr>
        </p:nvSpPr>
        <p:spPr/>
        <p:txBody>
          <a:bodyPr/>
          <a:lstStyle/>
          <a:p>
            <a:r>
              <a:rPr lang="en-US" dirty="0"/>
              <a:t>and text</a:t>
            </a:r>
          </a:p>
        </p:txBody>
      </p:sp>
      <p:pic>
        <p:nvPicPr>
          <p:cNvPr id="5" name="Content Placeholder 4">
            <a:extLst>
              <a:ext uri="{FF2B5EF4-FFF2-40B4-BE49-F238E27FC236}">
                <a16:creationId xmlns:a16="http://schemas.microsoft.com/office/drawing/2014/main" id="{B5FB43F4-CEE5-7E46-B363-348EFAAC1EA1}"/>
              </a:ext>
            </a:extLst>
          </p:cNvPr>
          <p:cNvPicPr>
            <a:picLocks noGrp="1" noChangeAspect="1"/>
          </p:cNvPicPr>
          <p:nvPr>
            <p:ph idx="1"/>
          </p:nvPr>
        </p:nvPicPr>
        <p:blipFill>
          <a:blip r:embed="rId3"/>
          <a:stretch>
            <a:fillRect/>
          </a:stretch>
        </p:blipFill>
        <p:spPr>
          <a:xfrm>
            <a:off x="3722243" y="1825625"/>
            <a:ext cx="4747514" cy="4351338"/>
          </a:xfrm>
        </p:spPr>
      </p:pic>
    </p:spTree>
    <p:extLst>
      <p:ext uri="{BB962C8B-B14F-4D97-AF65-F5344CB8AC3E}">
        <p14:creationId xmlns:p14="http://schemas.microsoft.com/office/powerpoint/2010/main" val="250123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650E-6001-F740-96E7-7D8ED5786893}"/>
              </a:ext>
            </a:extLst>
          </p:cNvPr>
          <p:cNvSpPr>
            <a:spLocks noGrp="1"/>
          </p:cNvSpPr>
          <p:nvPr>
            <p:ph type="title"/>
          </p:nvPr>
        </p:nvSpPr>
        <p:spPr/>
        <p:txBody>
          <a:bodyPr/>
          <a:lstStyle/>
          <a:p>
            <a:r>
              <a:rPr lang="en-US" dirty="0"/>
              <a:t>Stages of reading:</a:t>
            </a:r>
          </a:p>
        </p:txBody>
      </p:sp>
      <p:pic>
        <p:nvPicPr>
          <p:cNvPr id="5" name="Content Placeholder 4">
            <a:extLst>
              <a:ext uri="{FF2B5EF4-FFF2-40B4-BE49-F238E27FC236}">
                <a16:creationId xmlns:a16="http://schemas.microsoft.com/office/drawing/2014/main" id="{6C8E73AB-E9E8-C34C-AFDF-5364A728B7B9}"/>
              </a:ext>
            </a:extLst>
          </p:cNvPr>
          <p:cNvPicPr>
            <a:picLocks noGrp="1" noChangeAspect="1"/>
          </p:cNvPicPr>
          <p:nvPr>
            <p:ph idx="1"/>
          </p:nvPr>
        </p:nvPicPr>
        <p:blipFill>
          <a:blip r:embed="rId2"/>
          <a:stretch>
            <a:fillRect/>
          </a:stretch>
        </p:blipFill>
        <p:spPr>
          <a:xfrm>
            <a:off x="3722243" y="1405496"/>
            <a:ext cx="4747514" cy="4351338"/>
          </a:xfrm>
        </p:spPr>
      </p:pic>
      <p:sp>
        <p:nvSpPr>
          <p:cNvPr id="6" name="TextBox 5">
            <a:extLst>
              <a:ext uri="{FF2B5EF4-FFF2-40B4-BE49-F238E27FC236}">
                <a16:creationId xmlns:a16="http://schemas.microsoft.com/office/drawing/2014/main" id="{D8DFA382-EC05-3B44-ABB6-3B7816AD2806}"/>
              </a:ext>
            </a:extLst>
          </p:cNvPr>
          <p:cNvSpPr txBox="1"/>
          <p:nvPr/>
        </p:nvSpPr>
        <p:spPr>
          <a:xfrm>
            <a:off x="324092" y="1454921"/>
            <a:ext cx="2442258" cy="2585323"/>
          </a:xfrm>
          <a:prstGeom prst="rect">
            <a:avLst/>
          </a:prstGeom>
          <a:noFill/>
        </p:spPr>
        <p:txBody>
          <a:bodyPr wrap="square" rtlCol="0">
            <a:spAutoFit/>
          </a:bodyPr>
          <a:lstStyle/>
          <a:p>
            <a:r>
              <a:rPr lang="en-US" dirty="0"/>
              <a:t>Pre-reading: Reader’s work to:</a:t>
            </a:r>
          </a:p>
          <a:p>
            <a:pPr marL="285750" indent="-285750">
              <a:buFont typeface="Arial" panose="020B0604020202020204" pitchFamily="34" charset="0"/>
              <a:buChar char="•"/>
            </a:pPr>
            <a:r>
              <a:rPr lang="en-US" dirty="0"/>
              <a:t>activate background knowledge; </a:t>
            </a:r>
          </a:p>
          <a:p>
            <a:pPr marL="285750" indent="-285750">
              <a:buFont typeface="Arial" panose="020B0604020202020204" pitchFamily="34" charset="0"/>
              <a:buChar char="•"/>
            </a:pPr>
            <a:r>
              <a:rPr lang="en-US" dirty="0"/>
              <a:t>activate schemata for the text to be read; </a:t>
            </a:r>
          </a:p>
          <a:p>
            <a:pPr marL="285750" indent="-285750">
              <a:buFont typeface="Arial" panose="020B0604020202020204" pitchFamily="34" charset="0"/>
              <a:buChar char="•"/>
            </a:pPr>
            <a:r>
              <a:rPr lang="en-US" dirty="0"/>
              <a:t>activate vocabulary knowledge</a:t>
            </a:r>
          </a:p>
        </p:txBody>
      </p:sp>
      <p:sp>
        <p:nvSpPr>
          <p:cNvPr id="7" name="TextBox 6">
            <a:extLst>
              <a:ext uri="{FF2B5EF4-FFF2-40B4-BE49-F238E27FC236}">
                <a16:creationId xmlns:a16="http://schemas.microsoft.com/office/drawing/2014/main" id="{81F47F7F-20D7-F54B-8E6F-6ECC9EA75BB4}"/>
              </a:ext>
            </a:extLst>
          </p:cNvPr>
          <p:cNvSpPr txBox="1"/>
          <p:nvPr/>
        </p:nvSpPr>
        <p:spPr>
          <a:xfrm>
            <a:off x="8889358" y="1504343"/>
            <a:ext cx="2442258" cy="2308324"/>
          </a:xfrm>
          <a:prstGeom prst="rect">
            <a:avLst/>
          </a:prstGeom>
          <a:noFill/>
        </p:spPr>
        <p:txBody>
          <a:bodyPr wrap="square" rtlCol="0">
            <a:spAutoFit/>
          </a:bodyPr>
          <a:lstStyle/>
          <a:p>
            <a:r>
              <a:rPr lang="en-US" dirty="0"/>
              <a:t>Post-reading: Reader’s work to:</a:t>
            </a:r>
          </a:p>
          <a:p>
            <a:pPr marL="285750" indent="-285750">
              <a:buFont typeface="Arial" panose="020B0604020202020204" pitchFamily="34" charset="0"/>
              <a:buChar char="•"/>
            </a:pPr>
            <a:r>
              <a:rPr lang="en-US" dirty="0"/>
              <a:t>evaluate, discuss, critique, polemicize, recontextualize ideas of the text in speech and writing (higher order thinking skills)</a:t>
            </a:r>
          </a:p>
        </p:txBody>
      </p:sp>
      <p:sp>
        <p:nvSpPr>
          <p:cNvPr id="3" name="TextBox 2">
            <a:extLst>
              <a:ext uri="{FF2B5EF4-FFF2-40B4-BE49-F238E27FC236}">
                <a16:creationId xmlns:a16="http://schemas.microsoft.com/office/drawing/2014/main" id="{CF585EE3-6F71-0B48-925E-FF6B77F8B4CF}"/>
              </a:ext>
            </a:extLst>
          </p:cNvPr>
          <p:cNvSpPr txBox="1"/>
          <p:nvPr/>
        </p:nvSpPr>
        <p:spPr>
          <a:xfrm>
            <a:off x="324091" y="6016280"/>
            <a:ext cx="11575465" cy="523220"/>
          </a:xfrm>
          <a:prstGeom prst="rect">
            <a:avLst/>
          </a:prstGeom>
          <a:noFill/>
        </p:spPr>
        <p:txBody>
          <a:bodyPr wrap="square" rtlCol="0">
            <a:spAutoFit/>
          </a:bodyPr>
          <a:lstStyle/>
          <a:p>
            <a:r>
              <a:rPr lang="en-US" sz="1400" dirty="0"/>
              <a:t>My visualization of the “Procedural Model for Integrative Reading” (</a:t>
            </a:r>
            <a:r>
              <a:rPr lang="en-US" sz="1400" dirty="0" err="1"/>
              <a:t>Swaffar</a:t>
            </a:r>
            <a:r>
              <a:rPr lang="en-US" sz="1400" dirty="0"/>
              <a:t>, Janet K., Katherine </a:t>
            </a:r>
            <a:r>
              <a:rPr lang="en-US" sz="1400" dirty="0" err="1"/>
              <a:t>Arens</a:t>
            </a:r>
            <a:r>
              <a:rPr lang="en-US" sz="1400" dirty="0"/>
              <a:t>, and Heidi Byrnes. 1991. </a:t>
            </a:r>
            <a:r>
              <a:rPr lang="en-US" sz="1400" i="1" dirty="0"/>
              <a:t>Reading for Meaning: An Integrated Approach to Language Learning</a:t>
            </a:r>
            <a:r>
              <a:rPr lang="en-US" sz="1400" dirty="0"/>
              <a:t>. Upper Saddle River, NJ: Prentice Hall.</a:t>
            </a:r>
          </a:p>
        </p:txBody>
      </p:sp>
    </p:spTree>
    <p:extLst>
      <p:ext uri="{BB962C8B-B14F-4D97-AF65-F5344CB8AC3E}">
        <p14:creationId xmlns:p14="http://schemas.microsoft.com/office/powerpoint/2010/main" val="265459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8A07-3B52-D540-9062-6AF8257EE842}"/>
              </a:ext>
            </a:extLst>
          </p:cNvPr>
          <p:cNvSpPr>
            <a:spLocks noGrp="1"/>
          </p:cNvSpPr>
          <p:nvPr>
            <p:ph type="title"/>
          </p:nvPr>
        </p:nvSpPr>
        <p:spPr/>
        <p:txBody>
          <a:bodyPr/>
          <a:lstStyle/>
          <a:p>
            <a:r>
              <a:rPr lang="en-US" dirty="0"/>
              <a:t>Reading stage</a:t>
            </a:r>
          </a:p>
        </p:txBody>
      </p:sp>
      <p:pic>
        <p:nvPicPr>
          <p:cNvPr id="5" name="Content Placeholder 4">
            <a:extLst>
              <a:ext uri="{FF2B5EF4-FFF2-40B4-BE49-F238E27FC236}">
                <a16:creationId xmlns:a16="http://schemas.microsoft.com/office/drawing/2014/main" id="{A82B09D7-6035-E242-9821-4379DC844C8F}"/>
              </a:ext>
            </a:extLst>
          </p:cNvPr>
          <p:cNvPicPr>
            <a:picLocks noGrp="1" noChangeAspect="1"/>
          </p:cNvPicPr>
          <p:nvPr>
            <p:ph idx="1"/>
          </p:nvPr>
        </p:nvPicPr>
        <p:blipFill>
          <a:blip r:embed="rId3"/>
          <a:stretch>
            <a:fillRect/>
          </a:stretch>
        </p:blipFill>
        <p:spPr>
          <a:xfrm>
            <a:off x="1935612" y="1385790"/>
            <a:ext cx="8320776" cy="4351338"/>
          </a:xfrm>
        </p:spPr>
      </p:pic>
      <p:sp>
        <p:nvSpPr>
          <p:cNvPr id="6" name="TextBox 5">
            <a:extLst>
              <a:ext uri="{FF2B5EF4-FFF2-40B4-BE49-F238E27FC236}">
                <a16:creationId xmlns:a16="http://schemas.microsoft.com/office/drawing/2014/main" id="{7AB1CB97-0550-244C-ACB7-C5BCE8E1D3D2}"/>
              </a:ext>
            </a:extLst>
          </p:cNvPr>
          <p:cNvSpPr txBox="1"/>
          <p:nvPr/>
        </p:nvSpPr>
        <p:spPr>
          <a:xfrm>
            <a:off x="207379" y="1385790"/>
            <a:ext cx="1555836" cy="3416320"/>
          </a:xfrm>
          <a:prstGeom prst="rect">
            <a:avLst/>
          </a:prstGeom>
          <a:noFill/>
        </p:spPr>
        <p:txBody>
          <a:bodyPr wrap="square" rtlCol="0">
            <a:spAutoFit/>
          </a:bodyPr>
          <a:lstStyle/>
          <a:p>
            <a:r>
              <a:rPr lang="en-US" dirty="0"/>
              <a:t>1. </a:t>
            </a:r>
          </a:p>
          <a:p>
            <a:r>
              <a:rPr lang="en-US" dirty="0"/>
              <a:t>Checking schemata against the text; Orienting to macro-format of text; Macro-propositions in text vis-à-vis the pre-reading work</a:t>
            </a:r>
          </a:p>
        </p:txBody>
      </p:sp>
      <p:sp>
        <p:nvSpPr>
          <p:cNvPr id="7" name="TextBox 6">
            <a:extLst>
              <a:ext uri="{FF2B5EF4-FFF2-40B4-BE49-F238E27FC236}">
                <a16:creationId xmlns:a16="http://schemas.microsoft.com/office/drawing/2014/main" id="{819ED584-8C9A-F549-80DE-9EC1C019B7B2}"/>
              </a:ext>
            </a:extLst>
          </p:cNvPr>
          <p:cNvSpPr txBox="1"/>
          <p:nvPr/>
        </p:nvSpPr>
        <p:spPr>
          <a:xfrm>
            <a:off x="2245487" y="5833636"/>
            <a:ext cx="3727050" cy="923330"/>
          </a:xfrm>
          <a:prstGeom prst="rect">
            <a:avLst/>
          </a:prstGeom>
          <a:noFill/>
        </p:spPr>
        <p:txBody>
          <a:bodyPr wrap="square" rtlCol="0">
            <a:spAutoFit/>
          </a:bodyPr>
          <a:lstStyle/>
          <a:p>
            <a:r>
              <a:rPr lang="en-US" dirty="0"/>
              <a:t>2. Main ideas of text and some details (possibly cycles of work with reader, text, teacher, classmates)</a:t>
            </a:r>
          </a:p>
        </p:txBody>
      </p:sp>
      <p:sp>
        <p:nvSpPr>
          <p:cNvPr id="8" name="TextBox 7">
            <a:extLst>
              <a:ext uri="{FF2B5EF4-FFF2-40B4-BE49-F238E27FC236}">
                <a16:creationId xmlns:a16="http://schemas.microsoft.com/office/drawing/2014/main" id="{E55AAF0F-A1FD-6E4B-9F2B-B4CBDA968F70}"/>
              </a:ext>
            </a:extLst>
          </p:cNvPr>
          <p:cNvSpPr txBox="1"/>
          <p:nvPr/>
        </p:nvSpPr>
        <p:spPr>
          <a:xfrm>
            <a:off x="6435524" y="5810491"/>
            <a:ext cx="3576577" cy="923330"/>
          </a:xfrm>
          <a:prstGeom prst="rect">
            <a:avLst/>
          </a:prstGeom>
          <a:noFill/>
        </p:spPr>
        <p:txBody>
          <a:bodyPr wrap="square" rtlCol="0">
            <a:spAutoFit/>
          </a:bodyPr>
          <a:lstStyle/>
          <a:p>
            <a:r>
              <a:rPr lang="en-US" dirty="0"/>
              <a:t>3. Text’s language reflecting main ideas, details and the relations between them</a:t>
            </a:r>
          </a:p>
        </p:txBody>
      </p:sp>
      <p:sp>
        <p:nvSpPr>
          <p:cNvPr id="9" name="TextBox 8">
            <a:extLst>
              <a:ext uri="{FF2B5EF4-FFF2-40B4-BE49-F238E27FC236}">
                <a16:creationId xmlns:a16="http://schemas.microsoft.com/office/drawing/2014/main" id="{53FCDEE3-3D88-9E4F-9133-DA054F9B4A36}"/>
              </a:ext>
            </a:extLst>
          </p:cNvPr>
          <p:cNvSpPr txBox="1"/>
          <p:nvPr/>
        </p:nvSpPr>
        <p:spPr>
          <a:xfrm>
            <a:off x="10428785" y="1400536"/>
            <a:ext cx="1678334" cy="3139321"/>
          </a:xfrm>
          <a:prstGeom prst="rect">
            <a:avLst/>
          </a:prstGeom>
          <a:noFill/>
        </p:spPr>
        <p:txBody>
          <a:bodyPr wrap="square" rtlCol="0">
            <a:spAutoFit/>
          </a:bodyPr>
          <a:lstStyle/>
          <a:p>
            <a:r>
              <a:rPr lang="en-US" dirty="0"/>
              <a:t>4. Re-reading to verify nuances; getting more of the text’s language; evaluating author’s words and appropriate-ness to post-reading tasks</a:t>
            </a:r>
          </a:p>
        </p:txBody>
      </p:sp>
    </p:spTree>
    <p:extLst>
      <p:ext uri="{BB962C8B-B14F-4D97-AF65-F5344CB8AC3E}">
        <p14:creationId xmlns:p14="http://schemas.microsoft.com/office/powerpoint/2010/main" val="369318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F84E-6CA8-1446-99B8-5438580C2BB4}"/>
              </a:ext>
            </a:extLst>
          </p:cNvPr>
          <p:cNvSpPr>
            <a:spLocks noGrp="1"/>
          </p:cNvSpPr>
          <p:nvPr>
            <p:ph type="title"/>
          </p:nvPr>
        </p:nvSpPr>
        <p:spPr/>
        <p:txBody>
          <a:bodyPr>
            <a:normAutofit/>
          </a:bodyPr>
          <a:lstStyle/>
          <a:p>
            <a:r>
              <a:rPr lang="en-US" u="sng" dirty="0">
                <a:hlinkClick r:id="rId2"/>
              </a:rPr>
              <a:t>Mezhdu nami 3.8</a:t>
            </a:r>
            <a:r>
              <a:rPr lang="en-US" dirty="0"/>
              <a:t>:</a:t>
            </a:r>
            <a:r>
              <a:rPr lang="ru-RU" dirty="0"/>
              <a:t> </a:t>
            </a:r>
            <a:r>
              <a:rPr lang="en-US" dirty="0"/>
              <a:t>Josh’s composition</a:t>
            </a:r>
          </a:p>
        </p:txBody>
      </p:sp>
      <p:sp>
        <p:nvSpPr>
          <p:cNvPr id="3" name="Content Placeholder 2">
            <a:extLst>
              <a:ext uri="{FF2B5EF4-FFF2-40B4-BE49-F238E27FC236}">
                <a16:creationId xmlns:a16="http://schemas.microsoft.com/office/drawing/2014/main" id="{2B2E3AF7-6804-4044-8026-C8AC1E834C4C}"/>
              </a:ext>
            </a:extLst>
          </p:cNvPr>
          <p:cNvSpPr>
            <a:spLocks noGrp="1"/>
          </p:cNvSpPr>
          <p:nvPr>
            <p:ph sz="half" idx="1"/>
          </p:nvPr>
        </p:nvSpPr>
        <p:spPr>
          <a:ln>
            <a:solidFill>
              <a:schemeClr val="tx1"/>
            </a:solidFill>
          </a:ln>
        </p:spPr>
        <p:txBody>
          <a:bodyPr>
            <a:normAutofit fontScale="55000" lnSpcReduction="20000"/>
          </a:bodyPr>
          <a:lstStyle/>
          <a:p>
            <a:pPr marL="0" indent="0">
              <a:buNone/>
            </a:pPr>
            <a:r>
              <a:rPr lang="ru-RU" dirty="0" err="1"/>
              <a:t>Немно́го</a:t>
            </a:r>
            <a:r>
              <a:rPr lang="ru-RU" dirty="0"/>
              <a:t> о себе́</a:t>
            </a:r>
          </a:p>
          <a:p>
            <a:pPr marL="0" indent="0">
              <a:buNone/>
            </a:pPr>
            <a:r>
              <a:rPr lang="ru-RU" dirty="0"/>
              <a:t>Меня́ </a:t>
            </a:r>
            <a:r>
              <a:rPr lang="ru-RU" dirty="0" err="1"/>
              <a:t>зову́т</a:t>
            </a:r>
            <a:r>
              <a:rPr lang="ru-RU" dirty="0"/>
              <a:t> </a:t>
            </a:r>
            <a:r>
              <a:rPr lang="ru-RU" dirty="0" err="1"/>
              <a:t>Джо́шуа</a:t>
            </a:r>
            <a:r>
              <a:rPr lang="ru-RU" dirty="0"/>
              <a:t>, </a:t>
            </a:r>
            <a:r>
              <a:rPr lang="ru-RU" dirty="0" err="1"/>
              <a:t>фами́лия</a:t>
            </a:r>
            <a:r>
              <a:rPr lang="ru-RU" dirty="0"/>
              <a:t> </a:t>
            </a:r>
            <a:r>
              <a:rPr lang="ru-RU" dirty="0" err="1"/>
              <a:t>Стайн</a:t>
            </a:r>
            <a:r>
              <a:rPr lang="ru-RU" dirty="0"/>
              <a:t>. Я живу́ в </a:t>
            </a:r>
            <a:r>
              <a:rPr lang="ru-RU" dirty="0" err="1"/>
              <a:t>Нью-Йо́рке</a:t>
            </a:r>
            <a:r>
              <a:rPr lang="ru-RU" dirty="0"/>
              <a:t>. Моя́ семья́ живёт в </a:t>
            </a:r>
            <a:r>
              <a:rPr lang="ru-RU" dirty="0" err="1"/>
              <a:t>го́роде</a:t>
            </a:r>
            <a:r>
              <a:rPr lang="ru-RU" dirty="0"/>
              <a:t> </a:t>
            </a:r>
            <a:r>
              <a:rPr lang="ru-RU" dirty="0" err="1"/>
              <a:t>Порт-Вашингто́не</a:t>
            </a:r>
            <a:r>
              <a:rPr lang="ru-RU" dirty="0"/>
              <a:t>.</a:t>
            </a:r>
          </a:p>
          <a:p>
            <a:pPr marL="0" indent="0">
              <a:buNone/>
            </a:pPr>
            <a:r>
              <a:rPr lang="ru-RU" dirty="0"/>
              <a:t>Я </a:t>
            </a:r>
            <a:r>
              <a:rPr lang="ru-RU" dirty="0" err="1"/>
              <a:t>учу́сь</a:t>
            </a:r>
            <a:r>
              <a:rPr lang="ru-RU" dirty="0"/>
              <a:t> в </a:t>
            </a:r>
            <a:r>
              <a:rPr lang="ru-RU" dirty="0" err="1"/>
              <a:t>университе́те</a:t>
            </a:r>
            <a:r>
              <a:rPr lang="ru-RU" dirty="0"/>
              <a:t> в </a:t>
            </a:r>
            <a:r>
              <a:rPr lang="ru-RU" dirty="0" err="1"/>
              <a:t>Нью-Ио́рке</a:t>
            </a:r>
            <a:r>
              <a:rPr lang="ru-RU" dirty="0"/>
              <a:t>. Я </a:t>
            </a:r>
            <a:r>
              <a:rPr lang="ru-RU" dirty="0" err="1"/>
              <a:t>изуча́ю</a:t>
            </a:r>
            <a:r>
              <a:rPr lang="ru-RU" dirty="0"/>
              <a:t> </a:t>
            </a:r>
            <a:r>
              <a:rPr lang="ru-RU" dirty="0" err="1"/>
              <a:t>эконо́мику</a:t>
            </a:r>
            <a:r>
              <a:rPr lang="ru-RU" dirty="0"/>
              <a:t> и </a:t>
            </a:r>
            <a:r>
              <a:rPr lang="ru-RU" dirty="0" err="1"/>
              <a:t>эколо́гию</a:t>
            </a:r>
            <a:r>
              <a:rPr lang="ru-RU" dirty="0"/>
              <a:t>. Я </a:t>
            </a:r>
            <a:r>
              <a:rPr lang="ru-RU" dirty="0" err="1"/>
              <a:t>непло́хо</a:t>
            </a:r>
            <a:r>
              <a:rPr lang="ru-RU" dirty="0"/>
              <a:t> </a:t>
            </a:r>
            <a:r>
              <a:rPr lang="ru-RU" dirty="0" err="1"/>
              <a:t>игра́ю</a:t>
            </a:r>
            <a:r>
              <a:rPr lang="ru-RU" dirty="0"/>
              <a:t> на </a:t>
            </a:r>
            <a:r>
              <a:rPr lang="ru-RU" dirty="0" err="1"/>
              <a:t>саксофо́не</a:t>
            </a:r>
            <a:r>
              <a:rPr lang="ru-RU" dirty="0"/>
              <a:t> и </a:t>
            </a:r>
            <a:r>
              <a:rPr lang="ru-RU" dirty="0" err="1"/>
              <a:t>о́чень</a:t>
            </a:r>
            <a:r>
              <a:rPr lang="ru-RU" dirty="0"/>
              <a:t> люблю́ </a:t>
            </a:r>
            <a:r>
              <a:rPr lang="ru-RU" dirty="0" err="1"/>
              <a:t>игра́ть</a:t>
            </a:r>
            <a:r>
              <a:rPr lang="ru-RU" dirty="0"/>
              <a:t> джаз. В </a:t>
            </a:r>
            <a:r>
              <a:rPr lang="ru-RU" dirty="0" err="1"/>
              <a:t>университе́те</a:t>
            </a:r>
            <a:r>
              <a:rPr lang="ru-RU" dirty="0"/>
              <a:t> я </a:t>
            </a:r>
            <a:r>
              <a:rPr lang="ru-RU" dirty="0" err="1"/>
              <a:t>игра́ю</a:t>
            </a:r>
            <a:r>
              <a:rPr lang="ru-RU" dirty="0"/>
              <a:t> в </a:t>
            </a:r>
            <a:r>
              <a:rPr lang="ru-RU" dirty="0" err="1"/>
              <a:t>музыка́льном</a:t>
            </a:r>
            <a:r>
              <a:rPr lang="ru-RU" dirty="0"/>
              <a:t> </a:t>
            </a:r>
            <a:r>
              <a:rPr lang="ru-RU" dirty="0" err="1"/>
              <a:t>анса́мбле</a:t>
            </a:r>
            <a:r>
              <a:rPr lang="ru-RU" dirty="0"/>
              <a:t>.</a:t>
            </a:r>
          </a:p>
          <a:p>
            <a:pPr marL="0" indent="0">
              <a:buNone/>
            </a:pPr>
            <a:r>
              <a:rPr lang="ru-RU" dirty="0"/>
              <a:t>Мой </a:t>
            </a:r>
            <a:r>
              <a:rPr lang="ru-RU" dirty="0" err="1"/>
              <a:t>оте́ц</a:t>
            </a:r>
            <a:r>
              <a:rPr lang="ru-RU" dirty="0"/>
              <a:t> </a:t>
            </a:r>
            <a:r>
              <a:rPr lang="ru-RU" dirty="0" err="1"/>
              <a:t>рабо́тает</a:t>
            </a:r>
            <a:r>
              <a:rPr lang="ru-RU" dirty="0"/>
              <a:t> в </a:t>
            </a:r>
            <a:r>
              <a:rPr lang="ru-RU" dirty="0" err="1"/>
              <a:t>большо́й</a:t>
            </a:r>
            <a:r>
              <a:rPr lang="ru-RU" dirty="0"/>
              <a:t> </a:t>
            </a:r>
            <a:r>
              <a:rPr lang="ru-RU" dirty="0" err="1"/>
              <a:t>фи́рме</a:t>
            </a:r>
            <a:r>
              <a:rPr lang="ru-RU" dirty="0"/>
              <a:t>, а </a:t>
            </a:r>
            <a:r>
              <a:rPr lang="ru-RU" dirty="0" err="1"/>
              <a:t>ма́ма</a:t>
            </a:r>
            <a:r>
              <a:rPr lang="ru-RU" dirty="0"/>
              <a:t> — в </a:t>
            </a:r>
            <a:r>
              <a:rPr lang="ru-RU" dirty="0" err="1"/>
              <a:t>городско́й</a:t>
            </a:r>
            <a:r>
              <a:rPr lang="ru-RU" dirty="0"/>
              <a:t> </a:t>
            </a:r>
            <a:r>
              <a:rPr lang="ru-RU" dirty="0" err="1"/>
              <a:t>библиоте́ке</a:t>
            </a:r>
            <a:r>
              <a:rPr lang="ru-RU" dirty="0"/>
              <a:t>.</a:t>
            </a:r>
          </a:p>
          <a:p>
            <a:pPr marL="0" indent="0">
              <a:buNone/>
            </a:pPr>
            <a:r>
              <a:rPr lang="ru-RU" dirty="0"/>
              <a:t>Мои́ </a:t>
            </a:r>
            <a:r>
              <a:rPr lang="ru-RU" dirty="0" err="1"/>
              <a:t>мла́дшие</a:t>
            </a:r>
            <a:r>
              <a:rPr lang="ru-RU" dirty="0"/>
              <a:t> </a:t>
            </a:r>
            <a:r>
              <a:rPr lang="ru-RU" dirty="0" err="1"/>
              <a:t>бра́тья</a:t>
            </a:r>
            <a:r>
              <a:rPr lang="ru-RU" dirty="0"/>
              <a:t> </a:t>
            </a:r>
            <a:r>
              <a:rPr lang="ru-RU" dirty="0" err="1"/>
              <a:t>Дэ́вид</a:t>
            </a:r>
            <a:r>
              <a:rPr lang="ru-RU" dirty="0"/>
              <a:t> и Бен </a:t>
            </a:r>
            <a:r>
              <a:rPr lang="ru-RU" dirty="0" err="1"/>
              <a:t>у́чатся</a:t>
            </a:r>
            <a:r>
              <a:rPr lang="ru-RU" dirty="0"/>
              <a:t> в </a:t>
            </a:r>
            <a:r>
              <a:rPr lang="ru-RU" dirty="0" err="1"/>
              <a:t>шко́ле</a:t>
            </a:r>
            <a:r>
              <a:rPr lang="ru-RU" dirty="0"/>
              <a:t>: </a:t>
            </a:r>
            <a:r>
              <a:rPr lang="ru-RU" dirty="0" err="1"/>
              <a:t>Дэ́вид</a:t>
            </a:r>
            <a:r>
              <a:rPr lang="ru-RU" dirty="0"/>
              <a:t> </a:t>
            </a:r>
            <a:r>
              <a:rPr lang="ru-RU" dirty="0" err="1"/>
              <a:t>у́чится</a:t>
            </a:r>
            <a:r>
              <a:rPr lang="ru-RU" dirty="0"/>
              <a:t> в </a:t>
            </a:r>
            <a:r>
              <a:rPr lang="ru-RU" dirty="0" err="1"/>
              <a:t>деся́том</a:t>
            </a:r>
            <a:r>
              <a:rPr lang="ru-RU" dirty="0"/>
              <a:t> </a:t>
            </a:r>
            <a:r>
              <a:rPr lang="ru-RU" dirty="0" err="1"/>
              <a:t>кла́ссе</a:t>
            </a:r>
            <a:r>
              <a:rPr lang="ru-RU" dirty="0"/>
              <a:t>, а Бен — в </a:t>
            </a:r>
            <a:r>
              <a:rPr lang="ru-RU" dirty="0" err="1"/>
              <a:t>шесто́м</a:t>
            </a:r>
            <a:r>
              <a:rPr lang="ru-RU" dirty="0"/>
              <a:t>, он ещё </a:t>
            </a:r>
            <a:r>
              <a:rPr lang="ru-RU" dirty="0" err="1"/>
              <a:t>ма́ленький</a:t>
            </a:r>
            <a:r>
              <a:rPr lang="ru-RU" dirty="0"/>
              <a:t>.</a:t>
            </a:r>
          </a:p>
          <a:p>
            <a:pPr marL="0" indent="0">
              <a:buNone/>
            </a:pPr>
            <a:r>
              <a:rPr lang="ru-RU" dirty="0"/>
              <a:t>В </a:t>
            </a:r>
            <a:r>
              <a:rPr lang="ru-RU" dirty="0" err="1"/>
              <a:t>Нью-Йо́рке</a:t>
            </a:r>
            <a:r>
              <a:rPr lang="ru-RU" dirty="0"/>
              <a:t> я живу́ в </a:t>
            </a:r>
            <a:r>
              <a:rPr lang="ru-RU" dirty="0" err="1"/>
              <a:t>общежи́тии</a:t>
            </a:r>
            <a:r>
              <a:rPr lang="ru-RU" dirty="0"/>
              <a:t>. Жить в </a:t>
            </a:r>
            <a:r>
              <a:rPr lang="ru-RU" dirty="0" err="1"/>
              <a:t>кварти́ре</a:t>
            </a:r>
            <a:r>
              <a:rPr lang="ru-RU" dirty="0"/>
              <a:t> в </a:t>
            </a:r>
            <a:r>
              <a:rPr lang="ru-RU" dirty="0" err="1"/>
              <a:t>райо́не</a:t>
            </a:r>
            <a:r>
              <a:rPr lang="ru-RU" dirty="0"/>
              <a:t>, где </a:t>
            </a:r>
            <a:r>
              <a:rPr lang="ru-RU" dirty="0" err="1"/>
              <a:t>нахо́дится</a:t>
            </a:r>
            <a:r>
              <a:rPr lang="ru-RU" dirty="0"/>
              <a:t> </a:t>
            </a:r>
            <a:r>
              <a:rPr lang="ru-RU" dirty="0" err="1"/>
              <a:t>университе́т</a:t>
            </a:r>
            <a:r>
              <a:rPr lang="ru-RU" dirty="0"/>
              <a:t>, </a:t>
            </a:r>
            <a:r>
              <a:rPr lang="ru-RU" dirty="0" err="1"/>
              <a:t>до́рого</a:t>
            </a:r>
            <a:r>
              <a:rPr lang="ru-RU" dirty="0"/>
              <a:t>.</a:t>
            </a:r>
          </a:p>
          <a:p>
            <a:pPr marL="0" indent="0">
              <a:buNone/>
            </a:pPr>
            <a:r>
              <a:rPr lang="ru-RU" dirty="0"/>
              <a:t>Здесь в </a:t>
            </a:r>
            <a:r>
              <a:rPr lang="ru-RU" dirty="0" err="1"/>
              <a:t>Ирку́тске</a:t>
            </a:r>
            <a:r>
              <a:rPr lang="ru-RU" dirty="0"/>
              <a:t> </a:t>
            </a:r>
            <a:r>
              <a:rPr lang="ru-RU" dirty="0" err="1"/>
              <a:t>америка́нские</a:t>
            </a:r>
            <a:r>
              <a:rPr lang="ru-RU" dirty="0"/>
              <a:t> </a:t>
            </a:r>
            <a:r>
              <a:rPr lang="ru-RU" dirty="0" err="1"/>
              <a:t>студе́нты</a:t>
            </a:r>
            <a:r>
              <a:rPr lang="ru-RU" dirty="0"/>
              <a:t> </a:t>
            </a:r>
            <a:r>
              <a:rPr lang="ru-RU" dirty="0" err="1"/>
              <a:t>живу́т</a:t>
            </a:r>
            <a:r>
              <a:rPr lang="ru-RU" dirty="0"/>
              <a:t> в </a:t>
            </a:r>
            <a:r>
              <a:rPr lang="ru-RU" dirty="0" err="1"/>
              <a:t>се́мьях</a:t>
            </a:r>
            <a:r>
              <a:rPr lang="ru-RU" dirty="0"/>
              <a:t>. </a:t>
            </a:r>
            <a:r>
              <a:rPr lang="ru-RU" dirty="0" err="1"/>
              <a:t>То́лько</a:t>
            </a:r>
            <a:r>
              <a:rPr lang="ru-RU" dirty="0"/>
              <a:t> </a:t>
            </a:r>
            <a:r>
              <a:rPr lang="ru-RU" dirty="0" err="1"/>
              <a:t>аспира́нты</a:t>
            </a:r>
            <a:r>
              <a:rPr lang="ru-RU" dirty="0"/>
              <a:t> </a:t>
            </a:r>
            <a:r>
              <a:rPr lang="ru-RU" dirty="0" err="1"/>
              <a:t>живу́т</a:t>
            </a:r>
            <a:r>
              <a:rPr lang="ru-RU" dirty="0"/>
              <a:t> в </a:t>
            </a:r>
            <a:r>
              <a:rPr lang="ru-RU" dirty="0" err="1"/>
              <a:t>общежи́тии</a:t>
            </a:r>
            <a:r>
              <a:rPr lang="ru-RU" dirty="0"/>
              <a:t>. Я живу́ в </a:t>
            </a:r>
            <a:r>
              <a:rPr lang="ru-RU" dirty="0" err="1"/>
              <a:t>хоро́шей</a:t>
            </a:r>
            <a:r>
              <a:rPr lang="ru-RU" dirty="0"/>
              <a:t> </a:t>
            </a:r>
            <a:r>
              <a:rPr lang="ru-RU" dirty="0" err="1"/>
              <a:t>большо́й</a:t>
            </a:r>
            <a:r>
              <a:rPr lang="ru-RU" dirty="0"/>
              <a:t> </a:t>
            </a:r>
            <a:r>
              <a:rPr lang="ru-RU" dirty="0" err="1"/>
              <a:t>кварти́ре</a:t>
            </a:r>
            <a:r>
              <a:rPr lang="ru-RU" dirty="0"/>
              <a:t> в </a:t>
            </a:r>
            <a:r>
              <a:rPr lang="ru-RU" dirty="0" err="1"/>
              <a:t>це́нтре</a:t>
            </a:r>
            <a:r>
              <a:rPr lang="ru-RU" dirty="0"/>
              <a:t>. </a:t>
            </a:r>
            <a:r>
              <a:rPr lang="ru-RU" dirty="0" err="1"/>
              <a:t>Хозя́йка</a:t>
            </a:r>
            <a:r>
              <a:rPr lang="ru-RU" dirty="0"/>
              <a:t> </a:t>
            </a:r>
            <a:r>
              <a:rPr lang="ru-RU" dirty="0" err="1"/>
              <a:t>рабо́тает</a:t>
            </a:r>
            <a:r>
              <a:rPr lang="ru-RU" dirty="0"/>
              <a:t> в </a:t>
            </a:r>
            <a:r>
              <a:rPr lang="ru-RU" dirty="0" err="1"/>
              <a:t>рекла́мном</a:t>
            </a:r>
            <a:r>
              <a:rPr lang="ru-RU" dirty="0"/>
              <a:t> </a:t>
            </a:r>
            <a:r>
              <a:rPr lang="ru-RU" dirty="0" err="1"/>
              <a:t>аге́нтстве</a:t>
            </a:r>
            <a:r>
              <a:rPr lang="ru-RU" dirty="0"/>
              <a:t>.</a:t>
            </a:r>
          </a:p>
          <a:p>
            <a:pPr marL="0" indent="0">
              <a:buNone/>
            </a:pPr>
            <a:r>
              <a:rPr lang="ru-RU" dirty="0"/>
              <a:t>В </a:t>
            </a:r>
            <a:r>
              <a:rPr lang="ru-RU" dirty="0" err="1"/>
              <a:t>Аме́рике</a:t>
            </a:r>
            <a:r>
              <a:rPr lang="ru-RU" dirty="0"/>
              <a:t> все </a:t>
            </a:r>
            <a:r>
              <a:rPr lang="ru-RU" dirty="0" err="1"/>
              <a:t>ду́мают</a:t>
            </a:r>
            <a:r>
              <a:rPr lang="ru-RU" dirty="0"/>
              <a:t>, что </a:t>
            </a:r>
            <a:r>
              <a:rPr lang="ru-RU" dirty="0" err="1"/>
              <a:t>Ирку́тск</a:t>
            </a:r>
            <a:r>
              <a:rPr lang="ru-RU" dirty="0"/>
              <a:t> </a:t>
            </a:r>
            <a:r>
              <a:rPr lang="ru-RU" dirty="0" err="1"/>
              <a:t>о́чень</a:t>
            </a:r>
            <a:r>
              <a:rPr lang="ru-RU" dirty="0"/>
              <a:t> далеко́ и что здесь </a:t>
            </a:r>
            <a:r>
              <a:rPr lang="ru-RU" dirty="0" err="1"/>
              <a:t>о́чень</a:t>
            </a:r>
            <a:r>
              <a:rPr lang="ru-RU" dirty="0"/>
              <a:t> </a:t>
            </a:r>
            <a:r>
              <a:rPr lang="ru-RU" dirty="0" err="1"/>
              <a:t>хо́лодно</a:t>
            </a:r>
            <a:r>
              <a:rPr lang="ru-RU" dirty="0"/>
              <a:t>. А я </a:t>
            </a:r>
            <a:r>
              <a:rPr lang="ru-RU" dirty="0" err="1"/>
              <a:t>ду́маю</a:t>
            </a:r>
            <a:r>
              <a:rPr lang="ru-RU" dirty="0"/>
              <a:t>, что здесь все </a:t>
            </a:r>
            <a:r>
              <a:rPr lang="ru-RU" dirty="0" err="1"/>
              <a:t>отли́чно</a:t>
            </a:r>
            <a:r>
              <a:rPr lang="ru-RU" dirty="0"/>
              <a:t>. </a:t>
            </a:r>
            <a:r>
              <a:rPr lang="ru-RU" dirty="0" err="1"/>
              <a:t>Э́то</a:t>
            </a:r>
            <a:r>
              <a:rPr lang="ru-RU" dirty="0"/>
              <a:t> </a:t>
            </a:r>
            <a:r>
              <a:rPr lang="ru-RU" dirty="0" err="1"/>
              <a:t>замеча́тельный</a:t>
            </a:r>
            <a:r>
              <a:rPr lang="ru-RU" dirty="0"/>
              <a:t> </a:t>
            </a:r>
            <a:r>
              <a:rPr lang="ru-RU" dirty="0" err="1"/>
              <a:t>го́род</a:t>
            </a:r>
            <a:r>
              <a:rPr lang="ru-RU" dirty="0"/>
              <a:t>. </a:t>
            </a:r>
            <a:r>
              <a:rPr lang="ru-RU" dirty="0" err="1"/>
              <a:t>О́чень</a:t>
            </a:r>
            <a:r>
              <a:rPr lang="ru-RU" dirty="0"/>
              <a:t> здесь </a:t>
            </a:r>
            <a:r>
              <a:rPr lang="ru-RU" dirty="0" err="1"/>
              <a:t>нра́вится</a:t>
            </a:r>
            <a:r>
              <a:rPr lang="ru-RU" dirty="0"/>
              <a:t>. </a:t>
            </a:r>
            <a:endParaRPr lang="en-US" dirty="0"/>
          </a:p>
        </p:txBody>
      </p:sp>
      <p:pic>
        <p:nvPicPr>
          <p:cNvPr id="7" name="Content Placeholder 6">
            <a:extLst>
              <a:ext uri="{FF2B5EF4-FFF2-40B4-BE49-F238E27FC236}">
                <a16:creationId xmlns:a16="http://schemas.microsoft.com/office/drawing/2014/main" id="{074B838A-60FB-6343-BB0F-7CF3CDC25F19}"/>
              </a:ext>
            </a:extLst>
          </p:cNvPr>
          <p:cNvPicPr>
            <a:picLocks noGrp="1" noChangeAspect="1"/>
          </p:cNvPicPr>
          <p:nvPr>
            <p:ph sz="half" idx="2"/>
          </p:nvPr>
        </p:nvPicPr>
        <p:blipFill>
          <a:blip r:embed="rId3"/>
          <a:stretch>
            <a:fillRect/>
          </a:stretch>
        </p:blipFill>
        <p:spPr>
          <a:xfrm>
            <a:off x="6206676" y="1805652"/>
            <a:ext cx="5748106" cy="4892173"/>
          </a:xfrm>
          <a:ln>
            <a:solidFill>
              <a:schemeClr val="tx1"/>
            </a:solidFill>
          </a:ln>
        </p:spPr>
      </p:pic>
    </p:spTree>
    <p:extLst>
      <p:ext uri="{BB962C8B-B14F-4D97-AF65-F5344CB8AC3E}">
        <p14:creationId xmlns:p14="http://schemas.microsoft.com/office/powerpoint/2010/main" val="83558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6998-6126-7146-BF5E-49109DF3287B}"/>
              </a:ext>
            </a:extLst>
          </p:cNvPr>
          <p:cNvSpPr>
            <a:spLocks noGrp="1"/>
          </p:cNvSpPr>
          <p:nvPr>
            <p:ph type="title"/>
          </p:nvPr>
        </p:nvSpPr>
        <p:spPr/>
        <p:txBody>
          <a:bodyPr/>
          <a:lstStyle/>
          <a:p>
            <a:r>
              <a:rPr lang="en-US" dirty="0" err="1"/>
              <a:t>Tokareva’s</a:t>
            </a:r>
            <a:r>
              <a:rPr lang="en-US" dirty="0"/>
              <a:t> story </a:t>
            </a:r>
            <a:r>
              <a:rPr lang="ru-RU" dirty="0"/>
              <a:t>День без вранья</a:t>
            </a:r>
            <a:endParaRPr lang="en-US" dirty="0"/>
          </a:p>
        </p:txBody>
      </p:sp>
      <p:pic>
        <p:nvPicPr>
          <p:cNvPr id="8" name="Content Placeholder 7">
            <a:extLst>
              <a:ext uri="{FF2B5EF4-FFF2-40B4-BE49-F238E27FC236}">
                <a16:creationId xmlns:a16="http://schemas.microsoft.com/office/drawing/2014/main" id="{C1EB4C0D-F652-CA46-9FBF-FB48F1540230}"/>
              </a:ext>
            </a:extLst>
          </p:cNvPr>
          <p:cNvPicPr>
            <a:picLocks noGrp="1" noChangeAspect="1"/>
          </p:cNvPicPr>
          <p:nvPr>
            <p:ph sz="half" idx="1"/>
          </p:nvPr>
        </p:nvPicPr>
        <p:blipFill>
          <a:blip r:embed="rId3"/>
          <a:stretch>
            <a:fillRect/>
          </a:stretch>
        </p:blipFill>
        <p:spPr>
          <a:xfrm>
            <a:off x="1308129" y="1825625"/>
            <a:ext cx="4588981" cy="4351338"/>
          </a:xfrm>
        </p:spPr>
      </p:pic>
      <p:sp>
        <p:nvSpPr>
          <p:cNvPr id="4" name="Content Placeholder 3">
            <a:extLst>
              <a:ext uri="{FF2B5EF4-FFF2-40B4-BE49-F238E27FC236}">
                <a16:creationId xmlns:a16="http://schemas.microsoft.com/office/drawing/2014/main" id="{BF2E3910-80F7-954E-87F5-ACCD8E61823A}"/>
              </a:ext>
            </a:extLst>
          </p:cNvPr>
          <p:cNvSpPr>
            <a:spLocks noGrp="1"/>
          </p:cNvSpPr>
          <p:nvPr>
            <p:ph sz="half" idx="2"/>
          </p:nvPr>
        </p:nvSpPr>
        <p:spPr/>
        <p:txBody>
          <a:bodyPr/>
          <a:lstStyle/>
          <a:p>
            <a:r>
              <a:rPr lang="en-US" dirty="0"/>
              <a:t>Pre-reading</a:t>
            </a:r>
          </a:p>
          <a:p>
            <a:pPr lvl="1"/>
            <a:r>
              <a:rPr lang="en-US" dirty="0"/>
              <a:t>Reading matrix for background, schema building</a:t>
            </a:r>
          </a:p>
          <a:p>
            <a:pPr lvl="1"/>
            <a:r>
              <a:rPr lang="en-US" dirty="0"/>
              <a:t>Reading matrix for cross cultural comparisons</a:t>
            </a:r>
          </a:p>
          <a:p>
            <a:r>
              <a:rPr lang="en-US" dirty="0"/>
              <a:t>Comprehension check</a:t>
            </a:r>
          </a:p>
          <a:p>
            <a:pPr lvl="1"/>
            <a:r>
              <a:rPr lang="en-US" dirty="0"/>
              <a:t>Recycle the matrix to verify what actually happened</a:t>
            </a:r>
          </a:p>
        </p:txBody>
      </p:sp>
    </p:spTree>
    <p:extLst>
      <p:ext uri="{BB962C8B-B14F-4D97-AF65-F5344CB8AC3E}">
        <p14:creationId xmlns:p14="http://schemas.microsoft.com/office/powerpoint/2010/main" val="185165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E5D1-FAAA-3543-8221-232870C009D5}"/>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91AE95CA-4327-5F4A-AC25-C53CBD5D3331}"/>
              </a:ext>
            </a:extLst>
          </p:cNvPr>
          <p:cNvSpPr>
            <a:spLocks noGrp="1"/>
          </p:cNvSpPr>
          <p:nvPr>
            <p:ph idx="1"/>
          </p:nvPr>
        </p:nvSpPr>
        <p:spPr/>
        <p:txBody>
          <a:bodyPr/>
          <a:lstStyle/>
          <a:p>
            <a:r>
              <a:rPr lang="en-US" dirty="0"/>
              <a:t>Thinking about reading strategies: top-down vs. bottom up</a:t>
            </a:r>
          </a:p>
          <a:p>
            <a:r>
              <a:rPr lang="en-US" dirty="0"/>
              <a:t>Interaction of reader with text</a:t>
            </a:r>
          </a:p>
          <a:p>
            <a:r>
              <a:rPr lang="en-US" dirty="0"/>
              <a:t>Reading matrix as a tool for accessing language of the text</a:t>
            </a:r>
          </a:p>
          <a:p>
            <a:pPr lvl="1"/>
            <a:r>
              <a:rPr lang="en-US" dirty="0"/>
              <a:t>Sample reading matrices</a:t>
            </a:r>
          </a:p>
          <a:p>
            <a:pPr lvl="1"/>
            <a:r>
              <a:rPr lang="en-US" dirty="0"/>
              <a:t>Break-out session: plan a reading matrix</a:t>
            </a:r>
          </a:p>
          <a:p>
            <a:r>
              <a:rPr lang="en-US" dirty="0"/>
              <a:t>Other resources for teachers and readers</a:t>
            </a:r>
          </a:p>
        </p:txBody>
      </p:sp>
    </p:spTree>
    <p:extLst>
      <p:ext uri="{BB962C8B-B14F-4D97-AF65-F5344CB8AC3E}">
        <p14:creationId xmlns:p14="http://schemas.microsoft.com/office/powerpoint/2010/main" val="218574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F71C-32B5-BF42-B162-663BA578A983}"/>
              </a:ext>
            </a:extLst>
          </p:cNvPr>
          <p:cNvSpPr>
            <a:spLocks noGrp="1"/>
          </p:cNvSpPr>
          <p:nvPr>
            <p:ph type="title"/>
          </p:nvPr>
        </p:nvSpPr>
        <p:spPr/>
        <p:txBody>
          <a:bodyPr/>
          <a:lstStyle/>
          <a:p>
            <a:r>
              <a:rPr lang="en-US" dirty="0" err="1"/>
              <a:t>Tokareva’s</a:t>
            </a:r>
            <a:r>
              <a:rPr lang="en-US" dirty="0"/>
              <a:t> story </a:t>
            </a:r>
            <a:r>
              <a:rPr lang="ru-RU" dirty="0"/>
              <a:t>День без вранья</a:t>
            </a:r>
            <a:endParaRPr lang="en-US" dirty="0"/>
          </a:p>
        </p:txBody>
      </p:sp>
      <p:pic>
        <p:nvPicPr>
          <p:cNvPr id="8" name="Content Placeholder 7">
            <a:extLst>
              <a:ext uri="{FF2B5EF4-FFF2-40B4-BE49-F238E27FC236}">
                <a16:creationId xmlns:a16="http://schemas.microsoft.com/office/drawing/2014/main" id="{42B66CB8-C4D9-A94B-886A-0A6023030F73}"/>
              </a:ext>
            </a:extLst>
          </p:cNvPr>
          <p:cNvPicPr>
            <a:picLocks noGrp="1" noChangeAspect="1"/>
          </p:cNvPicPr>
          <p:nvPr>
            <p:ph sz="half" idx="2"/>
          </p:nvPr>
        </p:nvPicPr>
        <p:blipFill>
          <a:blip r:embed="rId3"/>
          <a:stretch>
            <a:fillRect/>
          </a:stretch>
        </p:blipFill>
        <p:spPr>
          <a:xfrm>
            <a:off x="6172200" y="1936893"/>
            <a:ext cx="5181600" cy="4128801"/>
          </a:xfrm>
        </p:spPr>
      </p:pic>
      <p:sp>
        <p:nvSpPr>
          <p:cNvPr id="10" name="Content Placeholder 9">
            <a:extLst>
              <a:ext uri="{FF2B5EF4-FFF2-40B4-BE49-F238E27FC236}">
                <a16:creationId xmlns:a16="http://schemas.microsoft.com/office/drawing/2014/main" id="{BA0610F8-E4BB-CE44-A3F9-7F7AEC003685}"/>
              </a:ext>
            </a:extLst>
          </p:cNvPr>
          <p:cNvSpPr>
            <a:spLocks noGrp="1"/>
          </p:cNvSpPr>
          <p:nvPr>
            <p:ph sz="half" idx="1"/>
          </p:nvPr>
        </p:nvSpPr>
        <p:spPr/>
        <p:txBody>
          <a:bodyPr>
            <a:noAutofit/>
          </a:bodyPr>
          <a:lstStyle/>
          <a:p>
            <a:pPr marL="0" indent="0">
              <a:lnSpc>
                <a:spcPct val="100000"/>
              </a:lnSpc>
              <a:spcBef>
                <a:spcPts val="0"/>
              </a:spcBef>
              <a:buNone/>
            </a:pPr>
            <a:r>
              <a:rPr lang="ru-RU" sz="1400" noProof="1"/>
              <a:t>Во вре́мя на́шего разгово́ра в столо́вую вошла́ учи́тельница нача́льной шко́лы Кудря́вцева. Она́ молчи́т, в разгово́ре не уча́ствует, обду́мывает предстоя́щий уро́к. Так хоро́ший актёр перед спекта́клем вхо́дит в о́браз.</a:t>
            </a:r>
          </a:p>
          <a:p>
            <a:pPr marL="0" indent="0">
              <a:lnSpc>
                <a:spcPct val="100000"/>
              </a:lnSpc>
              <a:spcBef>
                <a:spcPts val="0"/>
              </a:spcBef>
              <a:buNone/>
            </a:pPr>
            <a:r>
              <a:rPr lang="ru-RU" sz="1400" noProof="1"/>
              <a:t>Появи́лась учи́тельница пе́ния Ли́дочка.</a:t>
            </a:r>
          </a:p>
          <a:p>
            <a:pPr marL="0" indent="0">
              <a:lnSpc>
                <a:spcPct val="100000"/>
              </a:lnSpc>
              <a:spcBef>
                <a:spcPts val="0"/>
              </a:spcBef>
              <a:buNone/>
            </a:pPr>
            <a:r>
              <a:rPr lang="ru-RU" sz="1400" noProof="1"/>
              <a:t>Она́ мечта́ет стать киноактри́сой и свою́ рабо́ту в шко́ле счита́ет вре́менной; знако́ма со мно́гими знамени́тыми писа́телями, арти́стами и когда́ расска́зывает о них, то называ́ет: Та́нька, Лёшка.</a:t>
            </a:r>
          </a:p>
          <a:p>
            <a:pPr marL="0" indent="0">
              <a:lnSpc>
                <a:spcPct val="100000"/>
              </a:lnSpc>
              <a:spcBef>
                <a:spcPts val="0"/>
              </a:spcBef>
              <a:buNone/>
            </a:pPr>
            <a:r>
              <a:rPr lang="ru-RU" sz="1400" noProof="1"/>
              <a:t>Пришёл наш второ́й мужчи́на — учи́тель физкульту́ры Евге́ний Ива́ныч, или, как его́ фамилья́рно зову́т ученики́, Же́нечка.</a:t>
            </a:r>
          </a:p>
          <a:p>
            <a:pPr marL="0" indent="0">
              <a:lnSpc>
                <a:spcPct val="100000"/>
              </a:lnSpc>
              <a:spcBef>
                <a:spcPts val="0"/>
              </a:spcBef>
              <a:buNone/>
            </a:pPr>
            <a:r>
              <a:rPr lang="ru-RU" sz="1400" noProof="1"/>
              <a:t>Меня́ ученики́ зову́т "шик маде́ра", а Же́нечку "тю́лей". Он счита́ет меня́ размазнёй, интеллиге́нтом, ску́чным челове́ком, потому́ что я не подде́рживаю за столо́м Ли́дочкиных изы́сканных тем. Же́нечка понима́ет толк в стиха́х, лю́бит наро́дные пе́сни, но стесня́ется обнару́жить это. Ему́ нра́вится каза́ться ху́же, чем он есть.</a:t>
            </a:r>
          </a:p>
          <a:p>
            <a:pPr marL="0" indent="0">
              <a:lnSpc>
                <a:spcPct val="100000"/>
              </a:lnSpc>
              <a:spcBef>
                <a:spcPts val="0"/>
              </a:spcBef>
              <a:buNone/>
            </a:pPr>
            <a:r>
              <a:rPr lang="ru-RU" sz="1400" noProof="1"/>
              <a:t>Мне нра́вится каза́ться лу́чше, чем я есть, Ли́дочке — тала́нтливее.</a:t>
            </a:r>
          </a:p>
          <a:p>
            <a:pPr marL="0" indent="0">
              <a:lnSpc>
                <a:spcPct val="100000"/>
              </a:lnSpc>
              <a:spcBef>
                <a:spcPts val="0"/>
              </a:spcBef>
              <a:buNone/>
            </a:pPr>
            <a:r>
              <a:rPr lang="ru-RU" sz="1400" noProof="1"/>
              <a:t>Я ре́дко встреча́ю люде́й, кото́рые хотя́т каза́ться тем, каки́е они есть на са́мом де́ле. </a:t>
            </a:r>
          </a:p>
        </p:txBody>
      </p:sp>
    </p:spTree>
    <p:extLst>
      <p:ext uri="{BB962C8B-B14F-4D97-AF65-F5344CB8AC3E}">
        <p14:creationId xmlns:p14="http://schemas.microsoft.com/office/powerpoint/2010/main" val="325097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9230-2D06-D64A-8385-121EE191AC40}"/>
              </a:ext>
            </a:extLst>
          </p:cNvPr>
          <p:cNvSpPr>
            <a:spLocks noGrp="1"/>
          </p:cNvSpPr>
          <p:nvPr>
            <p:ph type="title"/>
          </p:nvPr>
        </p:nvSpPr>
        <p:spPr>
          <a:xfrm>
            <a:off x="839788" y="64183"/>
            <a:ext cx="10515600" cy="1325563"/>
          </a:xfrm>
        </p:spPr>
        <p:txBody>
          <a:bodyPr/>
          <a:lstStyle/>
          <a:p>
            <a:r>
              <a:rPr lang="en-US" dirty="0"/>
              <a:t>Work of fiction</a:t>
            </a:r>
          </a:p>
        </p:txBody>
      </p:sp>
      <p:sp>
        <p:nvSpPr>
          <p:cNvPr id="3" name="Text Placeholder 2">
            <a:extLst>
              <a:ext uri="{FF2B5EF4-FFF2-40B4-BE49-F238E27FC236}">
                <a16:creationId xmlns:a16="http://schemas.microsoft.com/office/drawing/2014/main" id="{3921138E-B4D0-B14F-8291-B9DBF5A9BEA2}"/>
              </a:ext>
            </a:extLst>
          </p:cNvPr>
          <p:cNvSpPr>
            <a:spLocks noGrp="1"/>
          </p:cNvSpPr>
          <p:nvPr>
            <p:ph type="body" idx="1"/>
          </p:nvPr>
        </p:nvSpPr>
        <p:spPr>
          <a:xfrm>
            <a:off x="839788" y="836213"/>
            <a:ext cx="5157787" cy="823912"/>
          </a:xfrm>
        </p:spPr>
        <p:txBody>
          <a:bodyPr/>
          <a:lstStyle/>
          <a:p>
            <a:r>
              <a:rPr lang="ru-RU" dirty="0"/>
              <a:t>Пушкин, </a:t>
            </a:r>
            <a:r>
              <a:rPr lang="ru-RU" i="1" dirty="0"/>
              <a:t>Выстрел</a:t>
            </a:r>
            <a:r>
              <a:rPr lang="ru-RU" dirty="0"/>
              <a:t>. Монолог Сильвио</a:t>
            </a:r>
            <a:r>
              <a:rPr lang="en-US" dirty="0">
                <a:effectLst/>
              </a:rPr>
              <a:t> </a:t>
            </a:r>
            <a:endParaRPr lang="en-US" dirty="0"/>
          </a:p>
        </p:txBody>
      </p:sp>
      <p:sp>
        <p:nvSpPr>
          <p:cNvPr id="4" name="Content Placeholder 3">
            <a:extLst>
              <a:ext uri="{FF2B5EF4-FFF2-40B4-BE49-F238E27FC236}">
                <a16:creationId xmlns:a16="http://schemas.microsoft.com/office/drawing/2014/main" id="{3CA8DCD1-636E-794C-9B18-A51AF1E56E5A}"/>
              </a:ext>
            </a:extLst>
          </p:cNvPr>
          <p:cNvSpPr>
            <a:spLocks noGrp="1"/>
          </p:cNvSpPr>
          <p:nvPr>
            <p:ph sz="half" idx="2"/>
          </p:nvPr>
        </p:nvSpPr>
        <p:spPr>
          <a:xfrm>
            <a:off x="671332" y="1660124"/>
            <a:ext cx="5424668" cy="3987801"/>
          </a:xfrm>
        </p:spPr>
        <p:txBody>
          <a:bodyPr>
            <a:noAutofit/>
          </a:bodyPr>
          <a:lstStyle/>
          <a:p>
            <a:pPr marL="0" indent="0">
              <a:buNone/>
            </a:pPr>
            <a:r>
              <a:rPr lang="ru-RU" sz="2100" dirty="0"/>
              <a:t>Я спокойно (или беспокойно) наслаждался моею славою, как определился к нам молодой человек богатой и знатной фамилии (не хочу назвать его). Отроду не встречал счастливца столь блистательного! Вообразите себе молодость, ум, красоту, весёлость самую бешеную, храбрость самую беспечную, громкое имя, деньги, которым не знал он счета и которые никогда у него не переводились, и представьте себе, какое действие должен был он произвести между нами. Первенство моё поколебалось. Обольщённый моею славою, он стал было искать моего дружества; но я принял его холодно, и он безо всякого сожаления от меня удалился. Я его возненавидел. </a:t>
            </a:r>
            <a:endParaRPr lang="en-US" sz="2100" dirty="0"/>
          </a:p>
        </p:txBody>
      </p:sp>
      <p:sp>
        <p:nvSpPr>
          <p:cNvPr id="5" name="Text Placeholder 4">
            <a:extLst>
              <a:ext uri="{FF2B5EF4-FFF2-40B4-BE49-F238E27FC236}">
                <a16:creationId xmlns:a16="http://schemas.microsoft.com/office/drawing/2014/main" id="{D4EA0EBA-7E26-3443-A2C9-AC548810A4D8}"/>
              </a:ext>
            </a:extLst>
          </p:cNvPr>
          <p:cNvSpPr>
            <a:spLocks noGrp="1"/>
          </p:cNvSpPr>
          <p:nvPr>
            <p:ph type="body" sz="quarter" idx="3"/>
          </p:nvPr>
        </p:nvSpPr>
        <p:spPr>
          <a:xfrm>
            <a:off x="6172200" y="836213"/>
            <a:ext cx="5183188" cy="823912"/>
          </a:xfrm>
        </p:spPr>
        <p:txBody>
          <a:bodyPr/>
          <a:lstStyle/>
          <a:p>
            <a:r>
              <a:rPr lang="en-US" dirty="0"/>
              <a:t>Matrix</a:t>
            </a:r>
          </a:p>
        </p:txBody>
      </p:sp>
      <p:pic>
        <p:nvPicPr>
          <p:cNvPr id="10" name="Content Placeholder 9">
            <a:extLst>
              <a:ext uri="{FF2B5EF4-FFF2-40B4-BE49-F238E27FC236}">
                <a16:creationId xmlns:a16="http://schemas.microsoft.com/office/drawing/2014/main" id="{83CC3DDF-7D9B-7A40-A03E-0B230549BE7F}"/>
              </a:ext>
            </a:extLst>
          </p:cNvPr>
          <p:cNvPicPr>
            <a:picLocks noGrp="1" noChangeAspect="1"/>
          </p:cNvPicPr>
          <p:nvPr>
            <p:ph sz="quarter" idx="4"/>
          </p:nvPr>
        </p:nvPicPr>
        <p:blipFill>
          <a:blip r:embed="rId3"/>
          <a:stretch>
            <a:fillRect/>
          </a:stretch>
        </p:blipFill>
        <p:spPr>
          <a:xfrm>
            <a:off x="6264456" y="1660123"/>
            <a:ext cx="5658230" cy="2043775"/>
          </a:xfrm>
        </p:spPr>
      </p:pic>
    </p:spTree>
    <p:extLst>
      <p:ext uri="{BB962C8B-B14F-4D97-AF65-F5344CB8AC3E}">
        <p14:creationId xmlns:p14="http://schemas.microsoft.com/office/powerpoint/2010/main" val="358456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7E7-DEE9-7F41-903A-96CF609BD45F}"/>
              </a:ext>
            </a:extLst>
          </p:cNvPr>
          <p:cNvSpPr>
            <a:spLocks noGrp="1"/>
          </p:cNvSpPr>
          <p:nvPr>
            <p:ph type="title"/>
          </p:nvPr>
        </p:nvSpPr>
        <p:spPr>
          <a:xfrm>
            <a:off x="398361" y="365124"/>
            <a:ext cx="3918995" cy="3489245"/>
          </a:xfrm>
        </p:spPr>
        <p:txBody>
          <a:bodyPr>
            <a:normAutofit/>
          </a:bodyPr>
          <a:lstStyle/>
          <a:p>
            <a:r>
              <a:rPr lang="en-US" dirty="0"/>
              <a:t>Matrix + </a:t>
            </a:r>
            <a:br>
              <a:rPr lang="en-US" dirty="0"/>
            </a:br>
            <a:r>
              <a:rPr lang="en-US" dirty="0"/>
              <a:t>other scaffolding activities</a:t>
            </a:r>
          </a:p>
        </p:txBody>
      </p:sp>
      <p:pic>
        <p:nvPicPr>
          <p:cNvPr id="6" name="Content Placeholder 5">
            <a:extLst>
              <a:ext uri="{FF2B5EF4-FFF2-40B4-BE49-F238E27FC236}">
                <a16:creationId xmlns:a16="http://schemas.microsoft.com/office/drawing/2014/main" id="{5E8A0666-2EDB-8049-B66A-34B178F5D76B}"/>
              </a:ext>
            </a:extLst>
          </p:cNvPr>
          <p:cNvPicPr>
            <a:picLocks noGrp="1" noChangeAspect="1"/>
          </p:cNvPicPr>
          <p:nvPr>
            <p:ph idx="1"/>
          </p:nvPr>
        </p:nvPicPr>
        <p:blipFill>
          <a:blip r:embed="rId3"/>
          <a:stretch>
            <a:fillRect/>
          </a:stretch>
        </p:blipFill>
        <p:spPr>
          <a:xfrm>
            <a:off x="4664600" y="365124"/>
            <a:ext cx="7025830" cy="6083821"/>
          </a:xfrm>
          <a:ln>
            <a:solidFill>
              <a:schemeClr val="tx1"/>
            </a:solidFill>
          </a:ln>
        </p:spPr>
      </p:pic>
    </p:spTree>
    <p:extLst>
      <p:ext uri="{BB962C8B-B14F-4D97-AF65-F5344CB8AC3E}">
        <p14:creationId xmlns:p14="http://schemas.microsoft.com/office/powerpoint/2010/main" val="324275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B535-83D3-3B4C-8E29-A97601AD377A}"/>
              </a:ext>
            </a:extLst>
          </p:cNvPr>
          <p:cNvSpPr>
            <a:spLocks noGrp="1"/>
          </p:cNvSpPr>
          <p:nvPr>
            <p:ph type="title"/>
          </p:nvPr>
        </p:nvSpPr>
        <p:spPr/>
        <p:txBody>
          <a:bodyPr/>
          <a:lstStyle/>
          <a:p>
            <a:r>
              <a:rPr lang="en-US" dirty="0"/>
              <a:t>Attention to word formation as vocabulary reinforcement</a:t>
            </a:r>
          </a:p>
        </p:txBody>
      </p:sp>
      <p:pic>
        <p:nvPicPr>
          <p:cNvPr id="5" name="Content Placeholder 4">
            <a:extLst>
              <a:ext uri="{FF2B5EF4-FFF2-40B4-BE49-F238E27FC236}">
                <a16:creationId xmlns:a16="http://schemas.microsoft.com/office/drawing/2014/main" id="{466152FD-F824-8C49-BE44-FCED67B20ECD}"/>
              </a:ext>
            </a:extLst>
          </p:cNvPr>
          <p:cNvPicPr>
            <a:picLocks noGrp="1" noChangeAspect="1"/>
          </p:cNvPicPr>
          <p:nvPr>
            <p:ph idx="1"/>
          </p:nvPr>
        </p:nvPicPr>
        <p:blipFill>
          <a:blip r:embed="rId2"/>
          <a:stretch>
            <a:fillRect/>
          </a:stretch>
        </p:blipFill>
        <p:spPr>
          <a:xfrm>
            <a:off x="2483568" y="1825625"/>
            <a:ext cx="7224863" cy="4351338"/>
          </a:xfrm>
        </p:spPr>
      </p:pic>
    </p:spTree>
    <p:extLst>
      <p:ext uri="{BB962C8B-B14F-4D97-AF65-F5344CB8AC3E}">
        <p14:creationId xmlns:p14="http://schemas.microsoft.com/office/powerpoint/2010/main" val="32820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50E5-7804-544F-89C8-C2C6BB156020}"/>
              </a:ext>
            </a:extLst>
          </p:cNvPr>
          <p:cNvSpPr>
            <a:spLocks noGrp="1"/>
          </p:cNvSpPr>
          <p:nvPr>
            <p:ph type="title"/>
          </p:nvPr>
        </p:nvSpPr>
        <p:spPr/>
        <p:txBody>
          <a:bodyPr/>
          <a:lstStyle/>
          <a:p>
            <a:r>
              <a:rPr lang="en-US" dirty="0"/>
              <a:t>Getting ready for work in Break-out rooms</a:t>
            </a:r>
          </a:p>
        </p:txBody>
      </p:sp>
      <p:sp>
        <p:nvSpPr>
          <p:cNvPr id="3" name="Content Placeholder 2">
            <a:extLst>
              <a:ext uri="{FF2B5EF4-FFF2-40B4-BE49-F238E27FC236}">
                <a16:creationId xmlns:a16="http://schemas.microsoft.com/office/drawing/2014/main" id="{A84B98E3-629B-0040-A343-8F47AA0B151B}"/>
              </a:ext>
            </a:extLst>
          </p:cNvPr>
          <p:cNvSpPr>
            <a:spLocks noGrp="1"/>
          </p:cNvSpPr>
          <p:nvPr>
            <p:ph idx="1"/>
          </p:nvPr>
        </p:nvSpPr>
        <p:spPr>
          <a:xfrm>
            <a:off x="838200" y="1281927"/>
            <a:ext cx="10515600" cy="4772884"/>
          </a:xfrm>
        </p:spPr>
        <p:txBody>
          <a:bodyPr>
            <a:normAutofit fontScale="85000" lnSpcReduction="20000"/>
          </a:bodyPr>
          <a:lstStyle/>
          <a:p>
            <a:pPr marL="0" indent="0">
              <a:buNone/>
            </a:pPr>
            <a:r>
              <a:rPr lang="en-US" b="1" dirty="0"/>
              <a:t>Instructional context</a:t>
            </a:r>
            <a:r>
              <a:rPr lang="en-US" dirty="0"/>
              <a:t> </a:t>
            </a:r>
          </a:p>
          <a:p>
            <a:r>
              <a:rPr lang="en-US" dirty="0"/>
              <a:t>You have been working with intermediate-level students in learning to narrate biographical details about themselves and people that they know. You would like them now to do a reading which will expand their thinking about biography by learning about a significant Russian cultural figure. </a:t>
            </a:r>
          </a:p>
          <a:p>
            <a:pPr marL="0" indent="0">
              <a:buNone/>
            </a:pPr>
            <a:r>
              <a:rPr lang="en-US" b="1" dirty="0"/>
              <a:t>Course curricular goal</a:t>
            </a:r>
            <a:endParaRPr lang="en-US" dirty="0"/>
          </a:p>
          <a:p>
            <a:r>
              <a:rPr lang="en-US" dirty="0"/>
              <a:t>The text is part of instructional sequence and will serve as a spring board for a later discussion of this cultural figure with some Russian speakers, so the students will actually need to learn some of the historical and cultural content of the reading in Russian. </a:t>
            </a:r>
          </a:p>
          <a:p>
            <a:pPr marL="0" indent="0">
              <a:buNone/>
            </a:pPr>
            <a:r>
              <a:rPr lang="en-US" b="1" dirty="0"/>
              <a:t>Materials </a:t>
            </a:r>
            <a:endParaRPr lang="en-US" dirty="0"/>
          </a:p>
          <a:p>
            <a:r>
              <a:rPr lang="en-US" dirty="0"/>
              <a:t>You’ve found this text in Russian about Pushkin and you think that your students will find it challenging, but mostly readable. You’ve put together a number of pre-reading activities to prepare them to read the text, and you will gloss some of the very unfamiliar vocabulary words for them.  </a:t>
            </a:r>
          </a:p>
          <a:p>
            <a:endParaRPr lang="en-US" dirty="0"/>
          </a:p>
        </p:txBody>
      </p:sp>
    </p:spTree>
    <p:extLst>
      <p:ext uri="{BB962C8B-B14F-4D97-AF65-F5344CB8AC3E}">
        <p14:creationId xmlns:p14="http://schemas.microsoft.com/office/powerpoint/2010/main" val="410831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50E5-7804-544F-89C8-C2C6BB156020}"/>
              </a:ext>
            </a:extLst>
          </p:cNvPr>
          <p:cNvSpPr>
            <a:spLocks noGrp="1"/>
          </p:cNvSpPr>
          <p:nvPr>
            <p:ph type="title"/>
          </p:nvPr>
        </p:nvSpPr>
        <p:spPr/>
        <p:txBody>
          <a:bodyPr/>
          <a:lstStyle/>
          <a:p>
            <a:r>
              <a:rPr lang="en-US" dirty="0"/>
              <a:t>Work in Break-out rooms</a:t>
            </a:r>
          </a:p>
        </p:txBody>
      </p:sp>
      <p:sp>
        <p:nvSpPr>
          <p:cNvPr id="3" name="Content Placeholder 2">
            <a:extLst>
              <a:ext uri="{FF2B5EF4-FFF2-40B4-BE49-F238E27FC236}">
                <a16:creationId xmlns:a16="http://schemas.microsoft.com/office/drawing/2014/main" id="{A84B98E3-629B-0040-A343-8F47AA0B151B}"/>
              </a:ext>
            </a:extLst>
          </p:cNvPr>
          <p:cNvSpPr>
            <a:spLocks noGrp="1"/>
          </p:cNvSpPr>
          <p:nvPr>
            <p:ph idx="1"/>
          </p:nvPr>
        </p:nvSpPr>
        <p:spPr/>
        <p:txBody>
          <a:bodyPr>
            <a:normAutofit/>
          </a:bodyPr>
          <a:lstStyle/>
          <a:p>
            <a:pPr marL="0" indent="0">
              <a:buNone/>
            </a:pPr>
            <a:r>
              <a:rPr lang="en-US" b="1" dirty="0"/>
              <a:t>Your activity</a:t>
            </a:r>
            <a:endParaRPr lang="en-US" dirty="0"/>
          </a:p>
          <a:p>
            <a:r>
              <a:rPr lang="en-US" dirty="0"/>
              <a:t>What text matrix/matrices could you create to help students access and start to work with key events and the language that describes those events in Pushkin’s biography? </a:t>
            </a:r>
          </a:p>
          <a:p>
            <a:r>
              <a:rPr lang="en-US" dirty="0"/>
              <a:t>Decide what macro-propositions the text has that you want to use to organize the matrix. Do you want to structure the matrix chronologically? thematically?</a:t>
            </a:r>
          </a:p>
          <a:p>
            <a:r>
              <a:rPr lang="en-US" dirty="0"/>
              <a:t>What details (and phrases that express them) would you like to see the students access in this text?</a:t>
            </a:r>
          </a:p>
          <a:p>
            <a:endParaRPr lang="en-US" dirty="0"/>
          </a:p>
        </p:txBody>
      </p:sp>
    </p:spTree>
    <p:extLst>
      <p:ext uri="{BB962C8B-B14F-4D97-AF65-F5344CB8AC3E}">
        <p14:creationId xmlns:p14="http://schemas.microsoft.com/office/powerpoint/2010/main" val="3855003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F841-7E23-8045-9351-AF3D4B78369F}"/>
              </a:ext>
            </a:extLst>
          </p:cNvPr>
          <p:cNvSpPr>
            <a:spLocks noGrp="1"/>
          </p:cNvSpPr>
          <p:nvPr>
            <p:ph type="title"/>
          </p:nvPr>
        </p:nvSpPr>
        <p:spPr/>
        <p:txBody>
          <a:bodyPr/>
          <a:lstStyle/>
          <a:p>
            <a:r>
              <a:rPr lang="ru-RU" dirty="0"/>
              <a:t>Из </a:t>
            </a:r>
            <a:r>
              <a:rPr lang="ru-RU" dirty="0" err="1"/>
              <a:t>биогра́фии</a:t>
            </a:r>
            <a:r>
              <a:rPr lang="ru-RU" dirty="0"/>
              <a:t> </a:t>
            </a:r>
            <a:r>
              <a:rPr lang="ru-RU" dirty="0" err="1"/>
              <a:t>Пу́шкина</a:t>
            </a:r>
            <a:endParaRPr lang="en-US" dirty="0"/>
          </a:p>
        </p:txBody>
      </p:sp>
      <p:sp>
        <p:nvSpPr>
          <p:cNvPr id="3" name="Content Placeholder 2">
            <a:extLst>
              <a:ext uri="{FF2B5EF4-FFF2-40B4-BE49-F238E27FC236}">
                <a16:creationId xmlns:a16="http://schemas.microsoft.com/office/drawing/2014/main" id="{54D32C69-DA9E-8441-AD6A-77259EE82C1F}"/>
              </a:ext>
            </a:extLst>
          </p:cNvPr>
          <p:cNvSpPr>
            <a:spLocks noGrp="1"/>
          </p:cNvSpPr>
          <p:nvPr>
            <p:ph idx="1"/>
          </p:nvPr>
        </p:nvSpPr>
        <p:spPr/>
        <p:txBody>
          <a:bodyPr/>
          <a:lstStyle/>
          <a:p>
            <a:r>
              <a:rPr lang="ru-RU" sz="1800" dirty="0" err="1"/>
              <a:t>Алекса́ндр</a:t>
            </a:r>
            <a:r>
              <a:rPr lang="ru-RU" sz="1800" dirty="0"/>
              <a:t> </a:t>
            </a:r>
            <a:r>
              <a:rPr lang="ru-RU" sz="1800" dirty="0" err="1"/>
              <a:t>Серге́евич</a:t>
            </a:r>
            <a:r>
              <a:rPr lang="ru-RU" sz="1800" dirty="0"/>
              <a:t> </a:t>
            </a:r>
            <a:r>
              <a:rPr lang="ru-RU" sz="1800" dirty="0" err="1"/>
              <a:t>Пу́шкин</a:t>
            </a:r>
            <a:r>
              <a:rPr lang="ru-RU" sz="1800" dirty="0"/>
              <a:t> </a:t>
            </a:r>
            <a:r>
              <a:rPr lang="ru-RU" sz="1800" dirty="0" err="1"/>
              <a:t>роди́лся</a:t>
            </a:r>
            <a:r>
              <a:rPr lang="ru-RU" sz="1800" dirty="0"/>
              <a:t> в Москве́ 6-го июня 1799 </a:t>
            </a:r>
            <a:r>
              <a:rPr lang="ru-RU" sz="1800" dirty="0" err="1"/>
              <a:t>го́да</a:t>
            </a:r>
            <a:r>
              <a:rPr lang="ru-RU" sz="1800" dirty="0"/>
              <a:t>. </a:t>
            </a:r>
            <a:r>
              <a:rPr lang="ru-RU" sz="1800" dirty="0" err="1"/>
              <a:t>Оте́ц</a:t>
            </a:r>
            <a:r>
              <a:rPr lang="ru-RU" sz="1800" dirty="0"/>
              <a:t> </a:t>
            </a:r>
            <a:r>
              <a:rPr lang="ru-RU" sz="1800" dirty="0" err="1"/>
              <a:t>Пу́шкина</a:t>
            </a:r>
            <a:r>
              <a:rPr lang="ru-RU" sz="1800" dirty="0"/>
              <a:t> </a:t>
            </a:r>
            <a:r>
              <a:rPr lang="ru-RU" sz="1800" dirty="0" err="1"/>
              <a:t>Серге́й</a:t>
            </a:r>
            <a:r>
              <a:rPr lang="ru-RU" sz="1800" dirty="0"/>
              <a:t> </a:t>
            </a:r>
            <a:r>
              <a:rPr lang="ru-RU" sz="1800" dirty="0" err="1"/>
              <a:t>Льво́вич</a:t>
            </a:r>
            <a:r>
              <a:rPr lang="ru-RU" sz="1800" dirty="0"/>
              <a:t> был из </a:t>
            </a:r>
            <a:r>
              <a:rPr lang="ru-RU" sz="1800" dirty="0" err="1"/>
              <a:t>дре́внего</a:t>
            </a:r>
            <a:r>
              <a:rPr lang="ru-RU" sz="1800" dirty="0"/>
              <a:t> </a:t>
            </a:r>
            <a:r>
              <a:rPr lang="ru-RU" sz="1800" dirty="0" err="1"/>
              <a:t>дворя́нского</a:t>
            </a:r>
            <a:r>
              <a:rPr lang="ru-RU" sz="1800" dirty="0"/>
              <a:t> </a:t>
            </a:r>
            <a:r>
              <a:rPr lang="ru-RU" sz="1800" dirty="0" err="1"/>
              <a:t>ро́да</a:t>
            </a:r>
            <a:r>
              <a:rPr lang="ru-RU" sz="1800" dirty="0"/>
              <a:t>, а </a:t>
            </a:r>
            <a:r>
              <a:rPr lang="ru-RU" sz="1800" dirty="0" err="1"/>
              <a:t>пра́дедом</a:t>
            </a:r>
            <a:r>
              <a:rPr lang="ru-RU" sz="1800" dirty="0"/>
              <a:t> </a:t>
            </a:r>
            <a:r>
              <a:rPr lang="ru-RU" sz="1800" dirty="0" err="1"/>
              <a:t>Пу́шкина</a:t>
            </a:r>
            <a:r>
              <a:rPr lang="ru-RU" sz="1800" dirty="0"/>
              <a:t> по </a:t>
            </a:r>
            <a:r>
              <a:rPr lang="ru-RU" sz="1800" dirty="0" err="1"/>
              <a:t>матери́нской</a:t>
            </a:r>
            <a:r>
              <a:rPr lang="ru-RU" sz="1800" dirty="0"/>
              <a:t> </a:t>
            </a:r>
            <a:r>
              <a:rPr lang="ru-RU" sz="1800" dirty="0" err="1"/>
              <a:t>ли́нии</a:t>
            </a:r>
            <a:r>
              <a:rPr lang="ru-RU" sz="1800" dirty="0"/>
              <a:t> был </a:t>
            </a:r>
            <a:r>
              <a:rPr lang="ru-RU" sz="1800" dirty="0" err="1"/>
              <a:t>Ибраги́м</a:t>
            </a:r>
            <a:r>
              <a:rPr lang="ru-RU" sz="1800" dirty="0"/>
              <a:t> </a:t>
            </a:r>
            <a:r>
              <a:rPr lang="ru-RU" sz="1800" dirty="0" err="1"/>
              <a:t>Ганниба́л</a:t>
            </a:r>
            <a:r>
              <a:rPr lang="ru-RU" sz="1800" dirty="0"/>
              <a:t>, сын </a:t>
            </a:r>
            <a:r>
              <a:rPr lang="ru-RU" sz="1800" dirty="0" err="1"/>
              <a:t>абисси́нского</a:t>
            </a:r>
            <a:r>
              <a:rPr lang="ru-RU" sz="1800" dirty="0"/>
              <a:t> князя́, </a:t>
            </a:r>
            <a:r>
              <a:rPr lang="ru-RU" sz="1800" dirty="0" err="1"/>
              <a:t>кото́рого</a:t>
            </a:r>
            <a:r>
              <a:rPr lang="ru-RU" sz="1800" dirty="0"/>
              <a:t> привезли́ в </a:t>
            </a:r>
            <a:r>
              <a:rPr lang="ru-RU" sz="1800" dirty="0" err="1"/>
              <a:t>Росси́ю</a:t>
            </a:r>
            <a:r>
              <a:rPr lang="ru-RU" sz="1800" dirty="0"/>
              <a:t> из </a:t>
            </a:r>
            <a:r>
              <a:rPr lang="ru-RU" sz="1800" dirty="0" err="1"/>
              <a:t>А́фрики</a:t>
            </a:r>
            <a:r>
              <a:rPr lang="ru-RU" sz="1800" dirty="0"/>
              <a:t> в </a:t>
            </a:r>
            <a:r>
              <a:rPr lang="ru-RU" sz="1800" dirty="0" err="1"/>
              <a:t>ца́рствование</a:t>
            </a:r>
            <a:r>
              <a:rPr lang="ru-RU" sz="1800" dirty="0"/>
              <a:t> Петра́ </a:t>
            </a:r>
            <a:r>
              <a:rPr lang="ru-RU" sz="1800" dirty="0" err="1"/>
              <a:t>Пе́рвого</a:t>
            </a:r>
            <a:r>
              <a:rPr lang="ru-RU" sz="1800" dirty="0"/>
              <a:t>.</a:t>
            </a:r>
            <a:endParaRPr lang="en-US" sz="1800" dirty="0"/>
          </a:p>
          <a:p>
            <a:r>
              <a:rPr lang="ru-RU" sz="1800" dirty="0"/>
              <a:t>У </a:t>
            </a:r>
            <a:r>
              <a:rPr lang="ru-RU" sz="1800" dirty="0" err="1"/>
              <a:t>Пу́шкина</a:t>
            </a:r>
            <a:r>
              <a:rPr lang="ru-RU" sz="1800" dirty="0"/>
              <a:t> была́ </a:t>
            </a:r>
            <a:r>
              <a:rPr lang="ru-RU" sz="1800" dirty="0" err="1"/>
              <a:t>ста́ршая</a:t>
            </a:r>
            <a:r>
              <a:rPr lang="ru-RU" sz="1800" dirty="0"/>
              <a:t> сестра́ и </a:t>
            </a:r>
            <a:r>
              <a:rPr lang="ru-RU" sz="1800" dirty="0" err="1"/>
              <a:t>мла́дший</a:t>
            </a:r>
            <a:r>
              <a:rPr lang="ru-RU" sz="1800" dirty="0"/>
              <a:t> брат Лёвушка. </a:t>
            </a:r>
            <a:r>
              <a:rPr lang="ru-RU" sz="1800" dirty="0" err="1"/>
              <a:t>Роди́тели</a:t>
            </a:r>
            <a:r>
              <a:rPr lang="ru-RU" sz="1800" dirty="0"/>
              <a:t> </a:t>
            </a:r>
            <a:r>
              <a:rPr lang="ru-RU" sz="1800" dirty="0" err="1"/>
              <a:t>занима́лись</a:t>
            </a:r>
            <a:r>
              <a:rPr lang="ru-RU" sz="1800" dirty="0"/>
              <a:t> детьми́ </a:t>
            </a:r>
            <a:r>
              <a:rPr lang="ru-RU" sz="1800" dirty="0" err="1"/>
              <a:t>ма́ло</a:t>
            </a:r>
            <a:r>
              <a:rPr lang="ru-RU" sz="1800" dirty="0"/>
              <a:t>, как </a:t>
            </a:r>
            <a:r>
              <a:rPr lang="ru-RU" sz="1800" dirty="0" err="1"/>
              <a:t>бы́ло</a:t>
            </a:r>
            <a:r>
              <a:rPr lang="ru-RU" sz="1800" dirty="0"/>
              <a:t> </a:t>
            </a:r>
            <a:r>
              <a:rPr lang="ru-RU" sz="1800" dirty="0" err="1"/>
              <a:t>при́нято</a:t>
            </a:r>
            <a:r>
              <a:rPr lang="ru-RU" sz="1800" dirty="0"/>
              <a:t> среди́ </a:t>
            </a:r>
            <a:r>
              <a:rPr lang="ru-RU" sz="1800" dirty="0" err="1"/>
              <a:t>дворя́н</a:t>
            </a:r>
            <a:r>
              <a:rPr lang="ru-RU" sz="1800" dirty="0"/>
              <a:t> в </a:t>
            </a:r>
            <a:r>
              <a:rPr lang="ru-RU" sz="1800" dirty="0" err="1"/>
              <a:t>нача́ле</a:t>
            </a:r>
            <a:r>
              <a:rPr lang="ru-RU" sz="1800" dirty="0"/>
              <a:t> 19-го </a:t>
            </a:r>
            <a:r>
              <a:rPr lang="ru-RU" sz="1800" dirty="0" err="1"/>
              <a:t>ве́ка</a:t>
            </a:r>
            <a:r>
              <a:rPr lang="ru-RU" sz="1800" dirty="0"/>
              <a:t>. </a:t>
            </a:r>
            <a:r>
              <a:rPr lang="ru-RU" sz="1800" dirty="0" err="1"/>
              <a:t>Ма́ленького</a:t>
            </a:r>
            <a:r>
              <a:rPr lang="ru-RU" sz="1800" dirty="0"/>
              <a:t> </a:t>
            </a:r>
            <a:r>
              <a:rPr lang="ru-RU" sz="1800" dirty="0" err="1"/>
              <a:t>Алекса́ндра</a:t>
            </a:r>
            <a:r>
              <a:rPr lang="ru-RU" sz="1800" dirty="0"/>
              <a:t> </a:t>
            </a:r>
            <a:r>
              <a:rPr lang="ru-RU" sz="1800" dirty="0" err="1"/>
              <a:t>воспи́тывала</a:t>
            </a:r>
            <a:r>
              <a:rPr lang="ru-RU" sz="1800" dirty="0"/>
              <a:t> </a:t>
            </a:r>
            <a:r>
              <a:rPr lang="ru-RU" sz="1800" dirty="0" err="1"/>
              <a:t>ня́ня</a:t>
            </a:r>
            <a:r>
              <a:rPr lang="ru-RU" sz="1800" dirty="0"/>
              <a:t> </a:t>
            </a:r>
            <a:r>
              <a:rPr lang="ru-RU" sz="1800" dirty="0" err="1"/>
              <a:t>Ари́на</a:t>
            </a:r>
            <a:r>
              <a:rPr lang="ru-RU" sz="1800" dirty="0"/>
              <a:t> </a:t>
            </a:r>
            <a:r>
              <a:rPr lang="ru-RU" sz="1800" dirty="0" err="1"/>
              <a:t>Родио́новна</a:t>
            </a:r>
            <a:r>
              <a:rPr lang="ru-RU" sz="1800" dirty="0"/>
              <a:t>, </a:t>
            </a:r>
            <a:r>
              <a:rPr lang="ru-RU" sz="1800" dirty="0" err="1"/>
              <a:t>кото́рая</a:t>
            </a:r>
            <a:r>
              <a:rPr lang="ru-RU" sz="1800" dirty="0"/>
              <a:t> </a:t>
            </a:r>
            <a:r>
              <a:rPr lang="ru-RU" sz="1800" dirty="0" err="1"/>
              <a:t>расска́зывала</a:t>
            </a:r>
            <a:r>
              <a:rPr lang="ru-RU" sz="1800" dirty="0"/>
              <a:t> ему́ много </a:t>
            </a:r>
            <a:r>
              <a:rPr lang="ru-RU" sz="1800" dirty="0" err="1"/>
              <a:t>замеча́тельных</a:t>
            </a:r>
            <a:r>
              <a:rPr lang="ru-RU" sz="1800" dirty="0"/>
              <a:t> </a:t>
            </a:r>
            <a:r>
              <a:rPr lang="ru-RU" sz="1800" dirty="0" err="1"/>
              <a:t>ру́сских</a:t>
            </a:r>
            <a:r>
              <a:rPr lang="ru-RU" sz="1800" dirty="0"/>
              <a:t> </a:t>
            </a:r>
            <a:r>
              <a:rPr lang="ru-RU" sz="1800" dirty="0" err="1"/>
              <a:t>ска́зок</a:t>
            </a:r>
            <a:r>
              <a:rPr lang="ru-RU" sz="1800" dirty="0"/>
              <a:t>.</a:t>
            </a:r>
            <a:endParaRPr lang="en-US" sz="1800" dirty="0"/>
          </a:p>
          <a:p>
            <a:r>
              <a:rPr lang="ru-RU" sz="1800" dirty="0" err="1"/>
              <a:t>Оте́ц</a:t>
            </a:r>
            <a:r>
              <a:rPr lang="ru-RU" sz="1800" dirty="0"/>
              <a:t> и </a:t>
            </a:r>
            <a:r>
              <a:rPr lang="ru-RU" sz="1800" dirty="0" err="1"/>
              <a:t>дя́дя</a:t>
            </a:r>
            <a:r>
              <a:rPr lang="ru-RU" sz="1800" dirty="0"/>
              <a:t> </a:t>
            </a:r>
            <a:r>
              <a:rPr lang="ru-RU" sz="1800" dirty="0" err="1"/>
              <a:t>Пу́шкина</a:t>
            </a:r>
            <a:r>
              <a:rPr lang="ru-RU" sz="1800" dirty="0"/>
              <a:t> очень </a:t>
            </a:r>
            <a:r>
              <a:rPr lang="ru-RU" sz="1800" dirty="0" err="1"/>
              <a:t>интересова́лись</a:t>
            </a:r>
            <a:r>
              <a:rPr lang="ru-RU" sz="1800" dirty="0"/>
              <a:t> </a:t>
            </a:r>
            <a:r>
              <a:rPr lang="ru-RU" sz="1800" dirty="0" err="1"/>
              <a:t>литерату́рой</a:t>
            </a:r>
            <a:r>
              <a:rPr lang="ru-RU" sz="1800" dirty="0"/>
              <a:t> и </a:t>
            </a:r>
            <a:r>
              <a:rPr lang="ru-RU" sz="1800" dirty="0" err="1"/>
              <a:t>поэ́зией</a:t>
            </a:r>
            <a:r>
              <a:rPr lang="ru-RU" sz="1800" dirty="0"/>
              <a:t>, и в </a:t>
            </a:r>
            <a:r>
              <a:rPr lang="ru-RU" sz="1800" dirty="0" err="1"/>
              <a:t>москво́ском</a:t>
            </a:r>
            <a:r>
              <a:rPr lang="ru-RU" sz="1800" dirty="0"/>
              <a:t> </a:t>
            </a:r>
            <a:r>
              <a:rPr lang="ru-RU" sz="1800" dirty="0" err="1"/>
              <a:t>до́ме</a:t>
            </a:r>
            <a:r>
              <a:rPr lang="ru-RU" sz="1800" dirty="0"/>
              <a:t>, где </a:t>
            </a:r>
            <a:r>
              <a:rPr lang="ru-RU" sz="1800" dirty="0" err="1"/>
              <a:t>вы́рос</a:t>
            </a:r>
            <a:r>
              <a:rPr lang="ru-RU" sz="1800" dirty="0"/>
              <a:t> </a:t>
            </a:r>
            <a:r>
              <a:rPr lang="ru-RU" sz="1800" dirty="0" err="1"/>
              <a:t>бу́дущий</a:t>
            </a:r>
            <a:r>
              <a:rPr lang="ru-RU" sz="1800" dirty="0"/>
              <a:t> </a:t>
            </a:r>
            <a:r>
              <a:rPr lang="ru-RU" sz="1800" dirty="0" err="1"/>
              <a:t>поэ́т</a:t>
            </a:r>
            <a:r>
              <a:rPr lang="ru-RU" sz="1800" dirty="0"/>
              <a:t>, </a:t>
            </a:r>
            <a:r>
              <a:rPr lang="ru-RU" sz="1800" dirty="0" err="1"/>
              <a:t>ча́сто</a:t>
            </a:r>
            <a:r>
              <a:rPr lang="ru-RU" sz="1800" dirty="0"/>
              <a:t> </a:t>
            </a:r>
            <a:r>
              <a:rPr lang="ru-RU" sz="1800" dirty="0" err="1"/>
              <a:t>быва́ли</a:t>
            </a:r>
            <a:r>
              <a:rPr lang="ru-RU" sz="1800" dirty="0"/>
              <a:t> </a:t>
            </a:r>
            <a:r>
              <a:rPr lang="ru-RU" sz="1800" dirty="0" err="1"/>
              <a:t>изве́стные</a:t>
            </a:r>
            <a:r>
              <a:rPr lang="ru-RU" sz="1800" dirty="0"/>
              <a:t> </a:t>
            </a:r>
            <a:r>
              <a:rPr lang="ru-RU" sz="1800" dirty="0" err="1"/>
              <a:t>литера́торы</a:t>
            </a:r>
            <a:r>
              <a:rPr lang="ru-RU" sz="1800" dirty="0"/>
              <a:t> того </a:t>
            </a:r>
            <a:r>
              <a:rPr lang="ru-RU" sz="1800" dirty="0" err="1"/>
              <a:t>вре́мени</a:t>
            </a:r>
            <a:r>
              <a:rPr lang="ru-RU" sz="1800" dirty="0"/>
              <a:t> (Н. М. </a:t>
            </a:r>
            <a:r>
              <a:rPr lang="ru-RU" sz="1800" dirty="0" err="1"/>
              <a:t>Карамзи́н</a:t>
            </a:r>
            <a:r>
              <a:rPr lang="ru-RU" sz="1800" dirty="0"/>
              <a:t>, В. А. </a:t>
            </a:r>
            <a:r>
              <a:rPr lang="ru-RU" sz="1800" dirty="0" err="1"/>
              <a:t>Жуко́вский</a:t>
            </a:r>
            <a:r>
              <a:rPr lang="ru-RU" sz="1800" dirty="0"/>
              <a:t>, К. Н. </a:t>
            </a:r>
            <a:r>
              <a:rPr lang="ru-RU" sz="1800" dirty="0" err="1"/>
              <a:t>Ба́тюшков</a:t>
            </a:r>
            <a:r>
              <a:rPr lang="ru-RU" sz="1800" dirty="0"/>
              <a:t> и </a:t>
            </a:r>
            <a:r>
              <a:rPr lang="ru-RU" sz="1800" dirty="0" err="1"/>
              <a:t>други́е</a:t>
            </a:r>
            <a:r>
              <a:rPr lang="ru-RU" sz="1800" dirty="0"/>
              <a:t>). </a:t>
            </a:r>
            <a:endParaRPr lang="en-US" sz="1800" dirty="0"/>
          </a:p>
          <a:p>
            <a:r>
              <a:rPr lang="ru-RU" sz="1800" dirty="0"/>
              <a:t>В 1811 году́, после </a:t>
            </a:r>
            <a:r>
              <a:rPr lang="ru-RU" sz="1800" dirty="0" err="1"/>
              <a:t>беспоря́дочного</a:t>
            </a:r>
            <a:r>
              <a:rPr lang="ru-RU" sz="1800" dirty="0"/>
              <a:t> </a:t>
            </a:r>
            <a:r>
              <a:rPr lang="ru-RU" sz="1800" dirty="0" err="1"/>
              <a:t>дома́шнего</a:t>
            </a:r>
            <a:r>
              <a:rPr lang="ru-RU" sz="1800" dirty="0"/>
              <a:t> </a:t>
            </a:r>
            <a:r>
              <a:rPr lang="ru-RU" sz="1800" dirty="0" err="1"/>
              <a:t>образова́ния</a:t>
            </a:r>
            <a:r>
              <a:rPr lang="ru-RU" sz="1800" dirty="0"/>
              <a:t>, </a:t>
            </a:r>
            <a:r>
              <a:rPr lang="ru-RU" sz="1800" dirty="0" err="1"/>
              <a:t>молодо́й</a:t>
            </a:r>
            <a:r>
              <a:rPr lang="ru-RU" sz="1800" dirty="0"/>
              <a:t> </a:t>
            </a:r>
            <a:r>
              <a:rPr lang="ru-RU" sz="1800" dirty="0" err="1"/>
              <a:t>Пу́шкин</a:t>
            </a:r>
            <a:r>
              <a:rPr lang="ru-RU" sz="1800" dirty="0"/>
              <a:t> </a:t>
            </a:r>
            <a:r>
              <a:rPr lang="ru-RU" sz="1800" dirty="0" err="1"/>
              <a:t>поступи́л</a:t>
            </a:r>
            <a:r>
              <a:rPr lang="ru-RU" sz="1800" dirty="0"/>
              <a:t> в </a:t>
            </a:r>
            <a:r>
              <a:rPr lang="ru-RU" sz="1800" dirty="0" err="1"/>
              <a:t>Царскосе́льский</a:t>
            </a:r>
            <a:r>
              <a:rPr lang="ru-RU" sz="1800" dirty="0"/>
              <a:t> </a:t>
            </a:r>
            <a:r>
              <a:rPr lang="ru-RU" sz="1800" dirty="0" err="1"/>
              <a:t>импера́торский</a:t>
            </a:r>
            <a:r>
              <a:rPr lang="ru-RU" sz="1800" dirty="0"/>
              <a:t> </a:t>
            </a:r>
            <a:r>
              <a:rPr lang="ru-RU" sz="1800" dirty="0" err="1"/>
              <a:t>лице́й</a:t>
            </a:r>
            <a:r>
              <a:rPr lang="ru-RU" sz="1800" dirty="0"/>
              <a:t>. </a:t>
            </a:r>
            <a:r>
              <a:rPr lang="ru-RU" sz="1800" dirty="0" err="1"/>
              <a:t>Лице́й</a:t>
            </a:r>
            <a:r>
              <a:rPr lang="ru-RU" sz="1800" dirty="0"/>
              <a:t>, </a:t>
            </a:r>
            <a:r>
              <a:rPr lang="ru-RU" sz="1800" dirty="0" err="1"/>
              <a:t>находя́щийся</a:t>
            </a:r>
            <a:r>
              <a:rPr lang="ru-RU" sz="1800" dirty="0"/>
              <a:t> в </a:t>
            </a:r>
            <a:r>
              <a:rPr lang="ru-RU" sz="1800" dirty="0" err="1"/>
              <a:t>ле́тней</a:t>
            </a:r>
            <a:r>
              <a:rPr lang="ru-RU" sz="1800" dirty="0"/>
              <a:t> </a:t>
            </a:r>
            <a:r>
              <a:rPr lang="ru-RU" sz="1800" dirty="0" err="1"/>
              <a:t>ца́рской</a:t>
            </a:r>
            <a:r>
              <a:rPr lang="ru-RU" sz="1800" dirty="0"/>
              <a:t> </a:t>
            </a:r>
            <a:r>
              <a:rPr lang="ru-RU" sz="1800" dirty="0" err="1"/>
              <a:t>резиде́нции</a:t>
            </a:r>
            <a:r>
              <a:rPr lang="ru-RU" sz="1800" dirty="0"/>
              <a:t>, была́ </a:t>
            </a:r>
            <a:r>
              <a:rPr lang="ru-RU" sz="1800" dirty="0" err="1"/>
              <a:t>шко́лой</a:t>
            </a:r>
            <a:r>
              <a:rPr lang="ru-RU" sz="1800" dirty="0"/>
              <a:t> для </a:t>
            </a:r>
            <a:r>
              <a:rPr lang="ru-RU" sz="1800" dirty="0" err="1"/>
              <a:t>ма́льчиков</a:t>
            </a:r>
            <a:r>
              <a:rPr lang="ru-RU" sz="1800" dirty="0"/>
              <a:t> из </a:t>
            </a:r>
            <a:r>
              <a:rPr lang="ru-RU" sz="1800" dirty="0" err="1"/>
              <a:t>дворя́нских</a:t>
            </a:r>
            <a:r>
              <a:rPr lang="ru-RU" sz="1800" dirty="0"/>
              <a:t> </a:t>
            </a:r>
            <a:r>
              <a:rPr lang="ru-RU" sz="1800" dirty="0" err="1"/>
              <a:t>семе́й</a:t>
            </a:r>
            <a:r>
              <a:rPr lang="ru-RU" sz="1800" dirty="0"/>
              <a:t>. Здесь </a:t>
            </a:r>
            <a:r>
              <a:rPr lang="ru-RU" sz="1800" dirty="0" err="1"/>
              <a:t>бу́дущий</a:t>
            </a:r>
            <a:r>
              <a:rPr lang="ru-RU" sz="1800" dirty="0"/>
              <a:t> </a:t>
            </a:r>
            <a:r>
              <a:rPr lang="ru-RU" sz="1800" dirty="0" err="1"/>
              <a:t>поэ́т</a:t>
            </a:r>
            <a:r>
              <a:rPr lang="ru-RU" sz="1800" dirty="0"/>
              <a:t> </a:t>
            </a:r>
            <a:r>
              <a:rPr lang="ru-RU" sz="1800" dirty="0" err="1"/>
              <a:t>занима́лся</a:t>
            </a:r>
            <a:r>
              <a:rPr lang="ru-RU" sz="1800" dirty="0"/>
              <a:t> </a:t>
            </a:r>
            <a:r>
              <a:rPr lang="ru-RU" sz="1800" dirty="0" err="1"/>
              <a:t>языка́ми</a:t>
            </a:r>
            <a:r>
              <a:rPr lang="ru-RU" sz="1800" dirty="0"/>
              <a:t>, </a:t>
            </a:r>
            <a:r>
              <a:rPr lang="ru-RU" sz="1800" dirty="0" err="1"/>
              <a:t>то́чными</a:t>
            </a:r>
            <a:r>
              <a:rPr lang="ru-RU" sz="1800" dirty="0"/>
              <a:t> </a:t>
            </a:r>
            <a:r>
              <a:rPr lang="ru-RU" sz="1800" dirty="0" err="1"/>
              <a:t>нау́ками</a:t>
            </a:r>
            <a:r>
              <a:rPr lang="ru-RU" sz="1800" dirty="0"/>
              <a:t>, </a:t>
            </a:r>
            <a:r>
              <a:rPr lang="ru-RU" sz="1800" dirty="0" err="1"/>
              <a:t>полити́ческой</a:t>
            </a:r>
            <a:r>
              <a:rPr lang="ru-RU" sz="1800" dirty="0"/>
              <a:t> </a:t>
            </a:r>
            <a:r>
              <a:rPr lang="ru-RU" sz="1800" dirty="0" err="1"/>
              <a:t>филосо́фией</a:t>
            </a:r>
            <a:r>
              <a:rPr lang="ru-RU" sz="1800" dirty="0"/>
              <a:t> и </a:t>
            </a:r>
            <a:r>
              <a:rPr lang="ru-RU" sz="1800" dirty="0" err="1"/>
              <a:t>да́же</a:t>
            </a:r>
            <a:r>
              <a:rPr lang="ru-RU" sz="1800" dirty="0"/>
              <a:t> </a:t>
            </a:r>
            <a:r>
              <a:rPr lang="ru-RU" sz="1800" dirty="0" err="1"/>
              <a:t>стихосложе́нием</a:t>
            </a:r>
            <a:r>
              <a:rPr lang="ru-RU" sz="1800" dirty="0"/>
              <a:t>.  Здесь он </a:t>
            </a:r>
            <a:r>
              <a:rPr lang="ru-RU" sz="1800" dirty="0" err="1"/>
              <a:t>встре́тил</a:t>
            </a:r>
            <a:r>
              <a:rPr lang="ru-RU" sz="1800" dirty="0"/>
              <a:t> </a:t>
            </a:r>
            <a:r>
              <a:rPr lang="ru-RU" sz="1800" dirty="0" err="1"/>
              <a:t>лу́чших</a:t>
            </a:r>
            <a:r>
              <a:rPr lang="ru-RU" sz="1800" dirty="0"/>
              <a:t> </a:t>
            </a:r>
            <a:r>
              <a:rPr lang="ru-RU" sz="1800" dirty="0" err="1"/>
              <a:t>свои́х</a:t>
            </a:r>
            <a:r>
              <a:rPr lang="ru-RU" sz="1800" dirty="0"/>
              <a:t> </a:t>
            </a:r>
            <a:r>
              <a:rPr lang="ru-RU" sz="1800" dirty="0" err="1"/>
              <a:t>друзе́й</a:t>
            </a:r>
            <a:r>
              <a:rPr lang="ru-RU" sz="1800" dirty="0"/>
              <a:t> — </a:t>
            </a:r>
            <a:r>
              <a:rPr lang="ru-RU" sz="1800" dirty="0" err="1"/>
              <a:t>Анто́на</a:t>
            </a:r>
            <a:r>
              <a:rPr lang="ru-RU" sz="1800" dirty="0"/>
              <a:t> </a:t>
            </a:r>
            <a:r>
              <a:rPr lang="ru-RU" sz="1800" dirty="0" err="1"/>
              <a:t>Де́львига</a:t>
            </a:r>
            <a:r>
              <a:rPr lang="ru-RU" sz="1800" dirty="0"/>
              <a:t>, </a:t>
            </a:r>
            <a:r>
              <a:rPr lang="ru-RU" sz="1800" dirty="0" err="1"/>
              <a:t>Ива́на</a:t>
            </a:r>
            <a:r>
              <a:rPr lang="ru-RU" sz="1800" dirty="0"/>
              <a:t> </a:t>
            </a:r>
            <a:r>
              <a:rPr lang="ru-RU" sz="1800" dirty="0" err="1"/>
              <a:t>Пу́щина</a:t>
            </a:r>
            <a:r>
              <a:rPr lang="ru-RU" sz="1800" dirty="0"/>
              <a:t>, и </a:t>
            </a:r>
            <a:r>
              <a:rPr lang="ru-RU" sz="1800" dirty="0" err="1"/>
              <a:t>Вильге́льма</a:t>
            </a:r>
            <a:r>
              <a:rPr lang="ru-RU" sz="1800" dirty="0"/>
              <a:t> </a:t>
            </a:r>
            <a:r>
              <a:rPr lang="ru-RU" sz="1800" dirty="0" err="1"/>
              <a:t>Кю́хельбекера</a:t>
            </a:r>
            <a:r>
              <a:rPr lang="ru-RU" sz="1800" dirty="0"/>
              <a:t>.</a:t>
            </a:r>
            <a:endParaRPr lang="en-US" sz="1800" dirty="0"/>
          </a:p>
          <a:p>
            <a:pPr marL="0" indent="0">
              <a:buNone/>
            </a:pPr>
            <a:endParaRPr lang="en-US" dirty="0"/>
          </a:p>
        </p:txBody>
      </p:sp>
    </p:spTree>
    <p:extLst>
      <p:ext uri="{BB962C8B-B14F-4D97-AF65-F5344CB8AC3E}">
        <p14:creationId xmlns:p14="http://schemas.microsoft.com/office/powerpoint/2010/main" val="8151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BDBA-6960-9143-B1DA-FC7A79FDCC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E0D17B-AFE0-3E42-BAA4-D38B384B66E3}"/>
              </a:ext>
            </a:extLst>
          </p:cNvPr>
          <p:cNvSpPr>
            <a:spLocks noGrp="1"/>
          </p:cNvSpPr>
          <p:nvPr>
            <p:ph idx="1"/>
          </p:nvPr>
        </p:nvSpPr>
        <p:spPr/>
        <p:txBody>
          <a:bodyPr>
            <a:normAutofit/>
          </a:bodyPr>
          <a:lstStyle/>
          <a:p>
            <a:r>
              <a:rPr lang="ru-RU" sz="1800" dirty="0"/>
              <a:t>В 1814 году́ </a:t>
            </a:r>
            <a:r>
              <a:rPr lang="ru-RU" sz="1800" dirty="0" err="1"/>
              <a:t>Пу́шкин</a:t>
            </a:r>
            <a:r>
              <a:rPr lang="ru-RU" sz="1800" dirty="0"/>
              <a:t> </a:t>
            </a:r>
            <a:r>
              <a:rPr lang="ru-RU" sz="1800" dirty="0" err="1"/>
              <a:t>напеча́тал</a:t>
            </a:r>
            <a:r>
              <a:rPr lang="ru-RU" sz="1800" dirty="0"/>
              <a:t> своё </a:t>
            </a:r>
            <a:r>
              <a:rPr lang="ru-RU" sz="1800" dirty="0" err="1"/>
              <a:t>пе́рвое</a:t>
            </a:r>
            <a:r>
              <a:rPr lang="ru-RU" sz="1800" dirty="0"/>
              <a:t> </a:t>
            </a:r>
            <a:r>
              <a:rPr lang="ru-RU" sz="1800" dirty="0" err="1"/>
              <a:t>стихотворе́ние</a:t>
            </a:r>
            <a:r>
              <a:rPr lang="ru-RU" sz="1800" dirty="0"/>
              <a:t> в </a:t>
            </a:r>
            <a:r>
              <a:rPr lang="ru-RU" sz="1800" dirty="0" err="1"/>
              <a:t>журна́ле</a:t>
            </a:r>
            <a:r>
              <a:rPr lang="ru-RU" sz="1800" dirty="0"/>
              <a:t> “</a:t>
            </a:r>
            <a:r>
              <a:rPr lang="ru-RU" sz="1800" dirty="0" err="1"/>
              <a:t>Ве́стник</a:t>
            </a:r>
            <a:r>
              <a:rPr lang="ru-RU" sz="1800" dirty="0"/>
              <a:t> </a:t>
            </a:r>
            <a:r>
              <a:rPr lang="ru-RU" sz="1800" dirty="0" err="1"/>
              <a:t>Евро́пы</a:t>
            </a:r>
            <a:r>
              <a:rPr lang="ru-RU" sz="1800" dirty="0"/>
              <a:t>”. В </a:t>
            </a:r>
            <a:r>
              <a:rPr lang="ru-RU" sz="1800" dirty="0" err="1"/>
              <a:t>ию́не</a:t>
            </a:r>
            <a:r>
              <a:rPr lang="ru-RU" sz="1800" dirty="0"/>
              <a:t> 1817 </a:t>
            </a:r>
            <a:r>
              <a:rPr lang="ru-RU" sz="1800" dirty="0" err="1"/>
              <a:t>го́да</a:t>
            </a:r>
            <a:r>
              <a:rPr lang="ru-RU" sz="1800" dirty="0"/>
              <a:t> он </a:t>
            </a:r>
            <a:r>
              <a:rPr lang="ru-RU" sz="1800" dirty="0" err="1"/>
              <a:t>зако́нчил</a:t>
            </a:r>
            <a:r>
              <a:rPr lang="ru-RU" sz="1800" dirty="0"/>
              <a:t> </a:t>
            </a:r>
            <a:r>
              <a:rPr lang="ru-RU" sz="1800" dirty="0" err="1"/>
              <a:t>лице́й</a:t>
            </a:r>
            <a:r>
              <a:rPr lang="ru-RU" sz="1800" dirty="0"/>
              <a:t> и стал </a:t>
            </a:r>
            <a:r>
              <a:rPr lang="ru-RU" sz="1800" dirty="0" err="1"/>
              <a:t>служи́ть</a:t>
            </a:r>
            <a:r>
              <a:rPr lang="ru-RU" sz="1800" dirty="0"/>
              <a:t> в </a:t>
            </a:r>
            <a:r>
              <a:rPr lang="ru-RU" sz="1800" dirty="0" err="1"/>
              <a:t>Колле́гии</a:t>
            </a:r>
            <a:r>
              <a:rPr lang="ru-RU" sz="1800" dirty="0"/>
              <a:t> </a:t>
            </a:r>
            <a:r>
              <a:rPr lang="ru-RU" sz="1800" dirty="0" err="1"/>
              <a:t>иностра́нных</a:t>
            </a:r>
            <a:r>
              <a:rPr lang="ru-RU" sz="1800" dirty="0"/>
              <a:t> дел в </a:t>
            </a:r>
            <a:r>
              <a:rPr lang="ru-RU" sz="1800" dirty="0" err="1"/>
              <a:t>Петербу́рге</a:t>
            </a:r>
            <a:r>
              <a:rPr lang="ru-RU" sz="1800" dirty="0"/>
              <a:t>. </a:t>
            </a:r>
            <a:r>
              <a:rPr lang="ru-RU" sz="1800" dirty="0" err="1"/>
              <a:t>Пу́шкин</a:t>
            </a:r>
            <a:r>
              <a:rPr lang="ru-RU" sz="1800" dirty="0"/>
              <a:t> </a:t>
            </a:r>
            <a:r>
              <a:rPr lang="ru-RU" sz="1800" dirty="0" err="1"/>
              <a:t>бы́стро</a:t>
            </a:r>
            <a:r>
              <a:rPr lang="ru-RU" sz="1800" dirty="0"/>
              <a:t> </a:t>
            </a:r>
            <a:r>
              <a:rPr lang="ru-RU" sz="1800" dirty="0" err="1"/>
              <a:t>оказа́лся</a:t>
            </a:r>
            <a:r>
              <a:rPr lang="ru-RU" sz="1800" dirty="0"/>
              <a:t> в </a:t>
            </a:r>
            <a:r>
              <a:rPr lang="ru-RU" sz="1800" dirty="0" err="1"/>
              <a:t>це́нтре</a:t>
            </a:r>
            <a:r>
              <a:rPr lang="ru-RU" sz="1800" dirty="0"/>
              <a:t> </a:t>
            </a:r>
            <a:r>
              <a:rPr lang="ru-RU" sz="1800" dirty="0" err="1"/>
              <a:t>све́тской</a:t>
            </a:r>
            <a:r>
              <a:rPr lang="ru-RU" sz="1800" dirty="0"/>
              <a:t> и </a:t>
            </a:r>
            <a:r>
              <a:rPr lang="ru-RU" sz="1800" dirty="0" err="1"/>
              <a:t>культу́рной</a:t>
            </a:r>
            <a:r>
              <a:rPr lang="ru-RU" sz="1800" dirty="0"/>
              <a:t> </a:t>
            </a:r>
            <a:r>
              <a:rPr lang="ru-RU" sz="1800" dirty="0" err="1"/>
              <a:t>жи́зни</a:t>
            </a:r>
            <a:r>
              <a:rPr lang="ru-RU" sz="1800" dirty="0"/>
              <a:t> </a:t>
            </a:r>
            <a:r>
              <a:rPr lang="ru-RU" sz="1800" dirty="0" err="1"/>
              <a:t>столи́цы</a:t>
            </a:r>
            <a:r>
              <a:rPr lang="ru-RU" sz="1800" dirty="0"/>
              <a:t>. Он </a:t>
            </a:r>
            <a:r>
              <a:rPr lang="ru-RU" sz="1800" dirty="0" err="1"/>
              <a:t>люби́л</a:t>
            </a:r>
            <a:r>
              <a:rPr lang="ru-RU" sz="1800" dirty="0"/>
              <a:t> </a:t>
            </a:r>
            <a:r>
              <a:rPr lang="ru-RU" sz="1800" dirty="0" err="1"/>
              <a:t>весели́ться</a:t>
            </a:r>
            <a:r>
              <a:rPr lang="ru-RU" sz="1800" baseline="30000" dirty="0"/>
              <a:t> </a:t>
            </a:r>
            <a:r>
              <a:rPr lang="ru-RU" sz="1800" dirty="0"/>
              <a:t>с </a:t>
            </a:r>
            <a:r>
              <a:rPr lang="ru-RU" sz="1800" dirty="0" err="1"/>
              <a:t>друзья́ми</a:t>
            </a:r>
            <a:r>
              <a:rPr lang="ru-RU" sz="1800" dirty="0"/>
              <a:t> в </a:t>
            </a:r>
            <a:r>
              <a:rPr lang="ru-RU" sz="1800" dirty="0" err="1"/>
              <a:t>рестора́нах</a:t>
            </a:r>
            <a:r>
              <a:rPr lang="ru-RU" sz="1800" dirty="0"/>
              <a:t>, в </a:t>
            </a:r>
            <a:r>
              <a:rPr lang="ru-RU" sz="1800" dirty="0" err="1"/>
              <a:t>теа́трах</a:t>
            </a:r>
            <a:r>
              <a:rPr lang="ru-RU" sz="1800" dirty="0"/>
              <a:t>, в </a:t>
            </a:r>
            <a:r>
              <a:rPr lang="ru-RU" sz="1800" dirty="0" err="1"/>
              <a:t>литерату́рных</a:t>
            </a:r>
            <a:r>
              <a:rPr lang="ru-RU" sz="1800" dirty="0"/>
              <a:t> </a:t>
            </a:r>
            <a:r>
              <a:rPr lang="ru-RU" sz="1800" dirty="0" err="1"/>
              <a:t>сало́нах</a:t>
            </a:r>
            <a:r>
              <a:rPr lang="ru-RU" sz="1800" dirty="0"/>
              <a:t>. Он </a:t>
            </a:r>
            <a:r>
              <a:rPr lang="ru-RU" sz="1800" dirty="0" err="1"/>
              <a:t>ча́сто</a:t>
            </a:r>
            <a:r>
              <a:rPr lang="ru-RU" sz="1800" dirty="0"/>
              <a:t> </a:t>
            </a:r>
            <a:r>
              <a:rPr lang="ru-RU" sz="1800" dirty="0" err="1"/>
              <a:t>хо́дил</a:t>
            </a:r>
            <a:r>
              <a:rPr lang="ru-RU" sz="1800" dirty="0"/>
              <a:t> на пиры́ и балы́. </a:t>
            </a:r>
            <a:endParaRPr lang="en-US" sz="1800" dirty="0"/>
          </a:p>
          <a:p>
            <a:r>
              <a:rPr lang="ru-RU" sz="1800" dirty="0"/>
              <a:t>В это </a:t>
            </a:r>
            <a:r>
              <a:rPr lang="ru-RU" sz="1800" dirty="0" err="1"/>
              <a:t>вре́мя</a:t>
            </a:r>
            <a:r>
              <a:rPr lang="ru-RU" sz="1800" dirty="0"/>
              <a:t> он </a:t>
            </a:r>
            <a:r>
              <a:rPr lang="ru-RU" sz="1800" dirty="0" err="1"/>
              <a:t>пи́шет</a:t>
            </a:r>
            <a:r>
              <a:rPr lang="ru-RU" sz="1800" dirty="0"/>
              <a:t> </a:t>
            </a:r>
            <a:r>
              <a:rPr lang="ru-RU" sz="1800" dirty="0" err="1"/>
              <a:t>мно́го</a:t>
            </a:r>
            <a:r>
              <a:rPr lang="ru-RU" sz="1800" dirty="0"/>
              <a:t> </a:t>
            </a:r>
            <a:r>
              <a:rPr lang="ru-RU" sz="1800" dirty="0" err="1"/>
              <a:t>стихо́в</a:t>
            </a:r>
            <a:r>
              <a:rPr lang="ru-RU" sz="1800" dirty="0"/>
              <a:t>, </a:t>
            </a:r>
            <a:r>
              <a:rPr lang="ru-RU" sz="1800" dirty="0" err="1"/>
              <a:t>включа́я</a:t>
            </a:r>
            <a:r>
              <a:rPr lang="ru-RU" sz="1800" dirty="0"/>
              <a:t> </a:t>
            </a:r>
            <a:r>
              <a:rPr lang="ru-RU" sz="1800" dirty="0" err="1"/>
              <a:t>любо́вную</a:t>
            </a:r>
            <a:r>
              <a:rPr lang="ru-RU" sz="1800" dirty="0"/>
              <a:t> </a:t>
            </a:r>
            <a:r>
              <a:rPr lang="ru-RU" sz="1800" dirty="0" err="1"/>
              <a:t>ли́рику</a:t>
            </a:r>
            <a:r>
              <a:rPr lang="ru-RU" sz="1800" dirty="0"/>
              <a:t>, </a:t>
            </a:r>
            <a:r>
              <a:rPr lang="ru-RU" sz="1800" dirty="0" err="1"/>
              <a:t>о́ды</a:t>
            </a:r>
            <a:r>
              <a:rPr lang="ru-RU" sz="1800" dirty="0"/>
              <a:t> на </a:t>
            </a:r>
            <a:r>
              <a:rPr lang="ru-RU" sz="1800" dirty="0" err="1"/>
              <a:t>истори́ческие</a:t>
            </a:r>
            <a:r>
              <a:rPr lang="ru-RU" sz="1800" dirty="0"/>
              <a:t> и </a:t>
            </a:r>
            <a:r>
              <a:rPr lang="ru-RU" sz="1800" dirty="0" err="1"/>
              <a:t>филосо́фские</a:t>
            </a:r>
            <a:r>
              <a:rPr lang="ru-RU" sz="1800" dirty="0"/>
              <a:t> </a:t>
            </a:r>
            <a:r>
              <a:rPr lang="ru-RU" sz="1800" dirty="0" err="1"/>
              <a:t>те́мы</a:t>
            </a:r>
            <a:r>
              <a:rPr lang="ru-RU" sz="1800" dirty="0"/>
              <a:t>. В 1820 году́ </a:t>
            </a:r>
            <a:r>
              <a:rPr lang="ru-RU" sz="1800" dirty="0" err="1"/>
              <a:t>появля́ется</a:t>
            </a:r>
            <a:r>
              <a:rPr lang="ru-RU" sz="1800" dirty="0"/>
              <a:t> “</a:t>
            </a:r>
            <a:r>
              <a:rPr lang="ru-RU" sz="1800" dirty="0" err="1"/>
              <a:t>Русла́н</a:t>
            </a:r>
            <a:r>
              <a:rPr lang="ru-RU" sz="1800" dirty="0"/>
              <a:t> и </a:t>
            </a:r>
            <a:r>
              <a:rPr lang="ru-RU" sz="1800" dirty="0" err="1"/>
              <a:t>Людми́ла</a:t>
            </a:r>
            <a:r>
              <a:rPr lang="ru-RU" sz="1800" dirty="0"/>
              <a:t>,” </a:t>
            </a:r>
            <a:r>
              <a:rPr lang="ru-RU" sz="1800" dirty="0" err="1"/>
              <a:t>больша́я</a:t>
            </a:r>
            <a:r>
              <a:rPr lang="ru-RU" sz="1800" dirty="0"/>
              <a:t> </a:t>
            </a:r>
            <a:r>
              <a:rPr lang="ru-RU" sz="1800" dirty="0" err="1"/>
              <a:t>поэ́ма</a:t>
            </a:r>
            <a:r>
              <a:rPr lang="ru-RU" sz="1800" dirty="0"/>
              <a:t> </a:t>
            </a:r>
            <a:r>
              <a:rPr lang="ru-RU" sz="1800" dirty="0" err="1"/>
              <a:t>сра́зу</a:t>
            </a:r>
            <a:r>
              <a:rPr lang="ru-RU" sz="1800" dirty="0"/>
              <a:t> </a:t>
            </a:r>
            <a:r>
              <a:rPr lang="ru-RU" sz="1800" dirty="0" err="1"/>
              <a:t>прино́сит</a:t>
            </a:r>
            <a:r>
              <a:rPr lang="ru-RU" sz="1800" dirty="0"/>
              <a:t> </a:t>
            </a:r>
            <a:r>
              <a:rPr lang="ru-RU" sz="1800" dirty="0" err="1"/>
              <a:t>Пу́шкину</a:t>
            </a:r>
            <a:r>
              <a:rPr lang="ru-RU" sz="1800" dirty="0"/>
              <a:t> </a:t>
            </a:r>
            <a:r>
              <a:rPr lang="ru-RU" sz="1800" dirty="0" err="1"/>
              <a:t>сла́ву</a:t>
            </a:r>
            <a:r>
              <a:rPr lang="ru-RU" sz="1800" dirty="0"/>
              <a:t>.</a:t>
            </a:r>
            <a:endParaRPr lang="en-US" sz="1800" dirty="0"/>
          </a:p>
          <a:p>
            <a:r>
              <a:rPr lang="ru-RU" sz="1800" dirty="0"/>
              <a:t>В </a:t>
            </a:r>
            <a:r>
              <a:rPr lang="ru-RU" sz="1800" dirty="0" err="1"/>
              <a:t>стиха́х</a:t>
            </a:r>
            <a:r>
              <a:rPr lang="ru-RU" sz="1800" dirty="0"/>
              <a:t> </a:t>
            </a:r>
            <a:r>
              <a:rPr lang="ru-RU" sz="1800" dirty="0" err="1"/>
              <a:t>э́того</a:t>
            </a:r>
            <a:r>
              <a:rPr lang="ru-RU" sz="1800" dirty="0"/>
              <a:t> </a:t>
            </a:r>
            <a:r>
              <a:rPr lang="ru-RU" sz="1800" dirty="0" err="1"/>
              <a:t>вре́мени</a:t>
            </a:r>
            <a:r>
              <a:rPr lang="ru-RU" sz="1800" dirty="0"/>
              <a:t> </a:t>
            </a:r>
            <a:r>
              <a:rPr lang="ru-RU" sz="1800" dirty="0" err="1"/>
              <a:t>Пу́шкин</a:t>
            </a:r>
            <a:r>
              <a:rPr lang="ru-RU" sz="1800" dirty="0"/>
              <a:t> иногда́ </a:t>
            </a:r>
            <a:r>
              <a:rPr lang="ru-RU" sz="1800" dirty="0" err="1"/>
              <a:t>выска́зывает</a:t>
            </a:r>
            <a:r>
              <a:rPr lang="ru-RU" sz="1800" dirty="0"/>
              <a:t> </a:t>
            </a:r>
            <a:r>
              <a:rPr lang="ru-RU" sz="1800" dirty="0" err="1"/>
              <a:t>полити́ческие</a:t>
            </a:r>
            <a:r>
              <a:rPr lang="ru-RU" sz="1800" dirty="0"/>
              <a:t> и </a:t>
            </a:r>
            <a:r>
              <a:rPr lang="ru-RU" sz="1800" dirty="0" err="1"/>
              <a:t>анти-религио́зные</a:t>
            </a:r>
            <a:r>
              <a:rPr lang="ru-RU" sz="1800" dirty="0"/>
              <a:t> </a:t>
            </a:r>
            <a:r>
              <a:rPr lang="ru-RU" sz="1800" dirty="0" err="1"/>
              <a:t>иде́и</a:t>
            </a:r>
            <a:r>
              <a:rPr lang="ru-RU" sz="1800" dirty="0"/>
              <a:t>, </a:t>
            </a:r>
            <a:r>
              <a:rPr lang="ru-RU" sz="1800" dirty="0" err="1"/>
              <a:t>кото́рые</a:t>
            </a:r>
            <a:r>
              <a:rPr lang="ru-RU" sz="1800" dirty="0"/>
              <a:t> не </a:t>
            </a:r>
            <a:r>
              <a:rPr lang="ru-RU" sz="1800" dirty="0" err="1"/>
              <a:t>понра́вились</a:t>
            </a:r>
            <a:r>
              <a:rPr lang="ru-RU" sz="1800" dirty="0"/>
              <a:t> царю́ </a:t>
            </a:r>
            <a:r>
              <a:rPr lang="ru-RU" sz="1800" dirty="0" err="1"/>
              <a:t>Алекс́андру</a:t>
            </a:r>
            <a:r>
              <a:rPr lang="ru-RU" sz="1800" dirty="0"/>
              <a:t> </a:t>
            </a:r>
            <a:r>
              <a:rPr lang="ru-RU" sz="1800" dirty="0" err="1"/>
              <a:t>Пе́рвому</a:t>
            </a:r>
            <a:r>
              <a:rPr lang="ru-RU" sz="1800" dirty="0"/>
              <a:t> и </a:t>
            </a:r>
            <a:r>
              <a:rPr lang="ru-RU" sz="1800" dirty="0" err="1"/>
              <a:t>высо́ким</a:t>
            </a:r>
            <a:r>
              <a:rPr lang="ru-RU" sz="1800" dirty="0"/>
              <a:t> </a:t>
            </a:r>
            <a:r>
              <a:rPr lang="ru-RU" sz="1800" dirty="0" err="1"/>
              <a:t>чино́вникам</a:t>
            </a:r>
            <a:r>
              <a:rPr lang="ru-RU" sz="1800" dirty="0"/>
              <a:t> </a:t>
            </a:r>
            <a:r>
              <a:rPr lang="ru-RU" sz="1800" dirty="0" err="1"/>
              <a:t>ца́рского</a:t>
            </a:r>
            <a:r>
              <a:rPr lang="ru-RU" sz="1800" dirty="0"/>
              <a:t> </a:t>
            </a:r>
            <a:r>
              <a:rPr lang="ru-RU" sz="1800" dirty="0" err="1"/>
              <a:t>прави́тельства</a:t>
            </a:r>
            <a:r>
              <a:rPr lang="ru-RU" sz="1800" dirty="0"/>
              <a:t>.  За них в </a:t>
            </a:r>
            <a:r>
              <a:rPr lang="ru-RU" sz="1800" dirty="0" err="1"/>
              <a:t>ма́е</a:t>
            </a:r>
            <a:r>
              <a:rPr lang="ru-RU" sz="1800" dirty="0"/>
              <a:t> 1820 </a:t>
            </a:r>
            <a:r>
              <a:rPr lang="ru-RU" sz="1800" dirty="0" err="1"/>
              <a:t>го́да</a:t>
            </a:r>
            <a:r>
              <a:rPr lang="ru-RU" sz="1800" dirty="0"/>
              <a:t> </a:t>
            </a:r>
            <a:r>
              <a:rPr lang="ru-RU" sz="1800" dirty="0" err="1"/>
              <a:t>Пу́шкин</a:t>
            </a:r>
            <a:r>
              <a:rPr lang="ru-RU" sz="1800" dirty="0"/>
              <a:t> был </a:t>
            </a:r>
            <a:r>
              <a:rPr lang="ru-RU" sz="1800" dirty="0" err="1"/>
              <a:t>со́слан</a:t>
            </a:r>
            <a:r>
              <a:rPr lang="ru-RU" sz="1800" dirty="0"/>
              <a:t> на юг </a:t>
            </a:r>
            <a:r>
              <a:rPr lang="ru-RU" sz="1800" dirty="0" err="1"/>
              <a:t>Росси́и</a:t>
            </a:r>
            <a:r>
              <a:rPr lang="ru-RU" sz="1800" dirty="0"/>
              <a:t>. Там в </a:t>
            </a:r>
            <a:r>
              <a:rPr lang="ru-RU" sz="1800" dirty="0" err="1"/>
              <a:t>ма́е</a:t>
            </a:r>
            <a:r>
              <a:rPr lang="ru-RU" sz="1800" dirty="0"/>
              <a:t> 1823 </a:t>
            </a:r>
            <a:r>
              <a:rPr lang="ru-RU" sz="1800" dirty="0" err="1"/>
              <a:t>го́да</a:t>
            </a:r>
            <a:r>
              <a:rPr lang="ru-RU" sz="1800" dirty="0"/>
              <a:t> он </a:t>
            </a:r>
            <a:r>
              <a:rPr lang="ru-RU" sz="1800" dirty="0" err="1"/>
              <a:t>на́чал</a:t>
            </a:r>
            <a:r>
              <a:rPr lang="ru-RU" sz="1800" dirty="0"/>
              <a:t> </a:t>
            </a:r>
            <a:r>
              <a:rPr lang="ru-RU" sz="1800" dirty="0" err="1"/>
              <a:t>писа́ть</a:t>
            </a:r>
            <a:r>
              <a:rPr lang="ru-RU" sz="1800" dirty="0"/>
              <a:t> </a:t>
            </a:r>
            <a:r>
              <a:rPr lang="ru-RU" sz="1800" dirty="0" err="1"/>
              <a:t>рома́н</a:t>
            </a:r>
            <a:r>
              <a:rPr lang="ru-RU" sz="1800" dirty="0"/>
              <a:t> в </a:t>
            </a:r>
            <a:r>
              <a:rPr lang="ru-RU" sz="1800" dirty="0" err="1"/>
              <a:t>стиха́х</a:t>
            </a:r>
            <a:r>
              <a:rPr lang="ru-RU" sz="1800" dirty="0"/>
              <a:t> “</a:t>
            </a:r>
            <a:r>
              <a:rPr lang="ru-RU" sz="1800" dirty="0" err="1"/>
              <a:t>Евге́ний</a:t>
            </a:r>
            <a:r>
              <a:rPr lang="ru-RU" sz="1800" dirty="0"/>
              <a:t> </a:t>
            </a:r>
            <a:r>
              <a:rPr lang="ru-RU" sz="1800" dirty="0" err="1"/>
              <a:t>Оне́гин</a:t>
            </a:r>
            <a:r>
              <a:rPr lang="ru-RU" sz="1800" dirty="0"/>
              <a:t>”, над </a:t>
            </a:r>
            <a:r>
              <a:rPr lang="ru-RU" sz="1800" dirty="0" err="1"/>
              <a:t>кото́рым</a:t>
            </a:r>
            <a:r>
              <a:rPr lang="ru-RU" sz="1800" dirty="0"/>
              <a:t> он </a:t>
            </a:r>
            <a:r>
              <a:rPr lang="ru-RU" sz="1800" dirty="0" err="1"/>
              <a:t>рабо́тал</a:t>
            </a:r>
            <a:r>
              <a:rPr lang="ru-RU" sz="1800" dirty="0"/>
              <a:t> семь лет. </a:t>
            </a:r>
            <a:endParaRPr lang="en-US" sz="1800" dirty="0"/>
          </a:p>
        </p:txBody>
      </p:sp>
    </p:spTree>
    <p:extLst>
      <p:ext uri="{BB962C8B-B14F-4D97-AF65-F5344CB8AC3E}">
        <p14:creationId xmlns:p14="http://schemas.microsoft.com/office/powerpoint/2010/main" val="190799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7F90-9494-3844-BC36-94F79AB79F04}"/>
              </a:ext>
            </a:extLst>
          </p:cNvPr>
          <p:cNvSpPr>
            <a:spLocks noGrp="1"/>
          </p:cNvSpPr>
          <p:nvPr>
            <p:ph type="title"/>
          </p:nvPr>
        </p:nvSpPr>
        <p:spPr/>
        <p:txBody>
          <a:bodyPr/>
          <a:lstStyle/>
          <a:p>
            <a:r>
              <a:rPr lang="en-US" dirty="0"/>
              <a:t>Matrix 1</a:t>
            </a:r>
          </a:p>
        </p:txBody>
      </p:sp>
      <p:sp>
        <p:nvSpPr>
          <p:cNvPr id="3" name="Content Placeholder 2">
            <a:extLst>
              <a:ext uri="{FF2B5EF4-FFF2-40B4-BE49-F238E27FC236}">
                <a16:creationId xmlns:a16="http://schemas.microsoft.com/office/drawing/2014/main" id="{F88C67B8-8375-5B44-A61F-91564E70B2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1233D8-A23A-2B4E-94C2-CD80CBDD8113}"/>
              </a:ext>
            </a:extLst>
          </p:cNvPr>
          <p:cNvPicPr>
            <a:picLocks noChangeAspect="1"/>
          </p:cNvPicPr>
          <p:nvPr/>
        </p:nvPicPr>
        <p:blipFill>
          <a:blip r:embed="rId2"/>
          <a:stretch>
            <a:fillRect/>
          </a:stretch>
        </p:blipFill>
        <p:spPr>
          <a:xfrm>
            <a:off x="750501" y="1771006"/>
            <a:ext cx="10961803" cy="3196409"/>
          </a:xfrm>
          <a:prstGeom prst="rect">
            <a:avLst/>
          </a:prstGeom>
        </p:spPr>
      </p:pic>
    </p:spTree>
    <p:extLst>
      <p:ext uri="{BB962C8B-B14F-4D97-AF65-F5344CB8AC3E}">
        <p14:creationId xmlns:p14="http://schemas.microsoft.com/office/powerpoint/2010/main" val="102190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B3D8-0B20-E847-AFB6-3C5CAE75F0F9}"/>
              </a:ext>
            </a:extLst>
          </p:cNvPr>
          <p:cNvSpPr>
            <a:spLocks noGrp="1"/>
          </p:cNvSpPr>
          <p:nvPr>
            <p:ph type="title"/>
          </p:nvPr>
        </p:nvSpPr>
        <p:spPr/>
        <p:txBody>
          <a:bodyPr/>
          <a:lstStyle/>
          <a:p>
            <a:r>
              <a:rPr lang="en-US" dirty="0"/>
              <a:t>Matrix 2</a:t>
            </a:r>
          </a:p>
        </p:txBody>
      </p:sp>
      <p:sp>
        <p:nvSpPr>
          <p:cNvPr id="3" name="Content Placeholder 2">
            <a:extLst>
              <a:ext uri="{FF2B5EF4-FFF2-40B4-BE49-F238E27FC236}">
                <a16:creationId xmlns:a16="http://schemas.microsoft.com/office/drawing/2014/main" id="{0D78314D-68F6-D747-90E9-2A913792BBF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29870B2-588B-9E45-8755-C0392586795B}"/>
              </a:ext>
            </a:extLst>
          </p:cNvPr>
          <p:cNvPicPr>
            <a:picLocks noChangeAspect="1"/>
          </p:cNvPicPr>
          <p:nvPr/>
        </p:nvPicPr>
        <p:blipFill>
          <a:blip r:embed="rId2"/>
          <a:stretch>
            <a:fillRect/>
          </a:stretch>
        </p:blipFill>
        <p:spPr>
          <a:xfrm>
            <a:off x="589560" y="1788770"/>
            <a:ext cx="11012880" cy="2746375"/>
          </a:xfrm>
          <a:prstGeom prst="rect">
            <a:avLst/>
          </a:prstGeom>
        </p:spPr>
      </p:pic>
    </p:spTree>
    <p:extLst>
      <p:ext uri="{BB962C8B-B14F-4D97-AF65-F5344CB8AC3E}">
        <p14:creationId xmlns:p14="http://schemas.microsoft.com/office/powerpoint/2010/main" val="108464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2D7F43-380A-D44A-8429-A111EC51460C}"/>
              </a:ext>
            </a:extLst>
          </p:cNvPr>
          <p:cNvPicPr>
            <a:picLocks noGrp="1" noChangeAspect="1"/>
          </p:cNvPicPr>
          <p:nvPr>
            <p:ph idx="1"/>
          </p:nvPr>
        </p:nvPicPr>
        <p:blipFill>
          <a:blip r:embed="rId3"/>
          <a:stretch>
            <a:fillRect/>
          </a:stretch>
        </p:blipFill>
        <p:spPr>
          <a:xfrm>
            <a:off x="1238491" y="358620"/>
            <a:ext cx="9393610" cy="5597151"/>
          </a:xfrm>
        </p:spPr>
      </p:pic>
      <p:sp>
        <p:nvSpPr>
          <p:cNvPr id="8" name="TextBox 7">
            <a:extLst>
              <a:ext uri="{FF2B5EF4-FFF2-40B4-BE49-F238E27FC236}">
                <a16:creationId xmlns:a16="http://schemas.microsoft.com/office/drawing/2014/main" id="{69D417CD-F71A-C543-A812-520BCB644B39}"/>
              </a:ext>
            </a:extLst>
          </p:cNvPr>
          <p:cNvSpPr txBox="1"/>
          <p:nvPr/>
        </p:nvSpPr>
        <p:spPr>
          <a:xfrm>
            <a:off x="1258958" y="6030409"/>
            <a:ext cx="9968486" cy="369332"/>
          </a:xfrm>
          <a:prstGeom prst="rect">
            <a:avLst/>
          </a:prstGeom>
          <a:noFill/>
        </p:spPr>
        <p:txBody>
          <a:bodyPr wrap="square" rtlCol="0">
            <a:spAutoFit/>
          </a:bodyPr>
          <a:lstStyle/>
          <a:p>
            <a:r>
              <a:rPr lang="en-US" dirty="0"/>
              <a:t>Instructor brings to first year class and asks the students to find words that they recognize.</a:t>
            </a:r>
          </a:p>
        </p:txBody>
      </p:sp>
    </p:spTree>
    <p:extLst>
      <p:ext uri="{BB962C8B-B14F-4D97-AF65-F5344CB8AC3E}">
        <p14:creationId xmlns:p14="http://schemas.microsoft.com/office/powerpoint/2010/main" val="34629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4741-3D3D-5544-85CA-7C84D9F4B445}"/>
              </a:ext>
            </a:extLst>
          </p:cNvPr>
          <p:cNvSpPr>
            <a:spLocks noGrp="1"/>
          </p:cNvSpPr>
          <p:nvPr>
            <p:ph type="title"/>
          </p:nvPr>
        </p:nvSpPr>
        <p:spPr/>
        <p:txBody>
          <a:bodyPr/>
          <a:lstStyle/>
          <a:p>
            <a:r>
              <a:rPr lang="en-US" dirty="0"/>
              <a:t>Matrix 3</a:t>
            </a:r>
          </a:p>
        </p:txBody>
      </p:sp>
      <p:sp>
        <p:nvSpPr>
          <p:cNvPr id="3" name="Content Placeholder 2">
            <a:extLst>
              <a:ext uri="{FF2B5EF4-FFF2-40B4-BE49-F238E27FC236}">
                <a16:creationId xmlns:a16="http://schemas.microsoft.com/office/drawing/2014/main" id="{FD2BD6D3-0457-9F40-BDE6-9ECA7BEAB62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11D4E15-5776-F645-87CC-D4718AC64292}"/>
              </a:ext>
            </a:extLst>
          </p:cNvPr>
          <p:cNvPicPr>
            <a:picLocks noChangeAspect="1"/>
          </p:cNvPicPr>
          <p:nvPr/>
        </p:nvPicPr>
        <p:blipFill>
          <a:blip r:embed="rId2"/>
          <a:stretch>
            <a:fillRect/>
          </a:stretch>
        </p:blipFill>
        <p:spPr>
          <a:xfrm>
            <a:off x="750501" y="1690687"/>
            <a:ext cx="10934610" cy="4351337"/>
          </a:xfrm>
          <a:prstGeom prst="rect">
            <a:avLst/>
          </a:prstGeom>
        </p:spPr>
      </p:pic>
    </p:spTree>
    <p:extLst>
      <p:ext uri="{BB962C8B-B14F-4D97-AF65-F5344CB8AC3E}">
        <p14:creationId xmlns:p14="http://schemas.microsoft.com/office/powerpoint/2010/main" val="50668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B5B-F070-D94A-942D-D869F29BACF5}"/>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BC5BED69-2DAD-654B-953C-A5D39D6CCB5A}"/>
              </a:ext>
            </a:extLst>
          </p:cNvPr>
          <p:cNvSpPr>
            <a:spLocks noGrp="1"/>
          </p:cNvSpPr>
          <p:nvPr>
            <p:ph idx="1"/>
          </p:nvPr>
        </p:nvSpPr>
        <p:spPr/>
        <p:txBody>
          <a:bodyPr/>
          <a:lstStyle/>
          <a:p>
            <a:r>
              <a:rPr lang="en-US" dirty="0">
                <a:hlinkClick r:id="rId2"/>
              </a:rPr>
              <a:t>Exercise formats for reading/listening</a:t>
            </a:r>
            <a:endParaRPr lang="en-US" dirty="0"/>
          </a:p>
          <a:p>
            <a:r>
              <a:rPr lang="en-US" dirty="0">
                <a:hlinkClick r:id="rId3"/>
              </a:rPr>
              <a:t>Reading Strategy instruction for students</a:t>
            </a:r>
            <a:endParaRPr lang="en-US" dirty="0"/>
          </a:p>
          <a:p>
            <a:pPr lvl="1"/>
            <a:r>
              <a:rPr lang="en-US" dirty="0"/>
              <a:t>Reading through the unfamiliar</a:t>
            </a:r>
          </a:p>
          <a:p>
            <a:pPr lvl="1"/>
            <a:r>
              <a:rPr lang="en-US" dirty="0"/>
              <a:t>Guessing from Context</a:t>
            </a:r>
          </a:p>
          <a:p>
            <a:pPr lvl="1"/>
            <a:r>
              <a:rPr lang="en-US" dirty="0"/>
              <a:t>Prioritizing words for look up</a:t>
            </a:r>
          </a:p>
          <a:p>
            <a:pPr lvl="1"/>
            <a:r>
              <a:rPr lang="en-US" dirty="0"/>
              <a:t>International words</a:t>
            </a:r>
          </a:p>
          <a:p>
            <a:r>
              <a:rPr lang="en-US" dirty="0"/>
              <a:t>Steps to Advanced Reading (</a:t>
            </a:r>
            <a:r>
              <a:rPr lang="en-US" dirty="0">
                <a:hlinkClick r:id="rId4"/>
              </a:rPr>
              <a:t>https://stepstoadvancedreading.org</a:t>
            </a:r>
            <a:r>
              <a:rPr lang="en-US" dirty="0"/>
              <a:t>) </a:t>
            </a:r>
          </a:p>
        </p:txBody>
      </p:sp>
    </p:spTree>
    <p:extLst>
      <p:ext uri="{BB962C8B-B14F-4D97-AF65-F5344CB8AC3E}">
        <p14:creationId xmlns:p14="http://schemas.microsoft.com/office/powerpoint/2010/main" val="2212285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1"/>
            <a:ext cx="10515600" cy="1325563"/>
          </a:xfrm>
        </p:spPr>
        <p:txBody>
          <a:bodyPr/>
          <a:lstStyle/>
          <a:p>
            <a:r>
              <a:rPr lang="en-US"/>
              <a:t>Select Bibliography</a:t>
            </a:r>
            <a:endParaRPr lang="en-US" dirty="0"/>
          </a:p>
        </p:txBody>
      </p:sp>
      <p:sp>
        <p:nvSpPr>
          <p:cNvPr id="3" name="Content Placeholder 2"/>
          <p:cNvSpPr>
            <a:spLocks noGrp="1"/>
          </p:cNvSpPr>
          <p:nvPr>
            <p:ph idx="1"/>
          </p:nvPr>
        </p:nvSpPr>
        <p:spPr>
          <a:xfrm>
            <a:off x="838200" y="1167688"/>
            <a:ext cx="10944828" cy="4704067"/>
          </a:xfrm>
        </p:spPr>
        <p:txBody>
          <a:bodyPr>
            <a:noAutofit/>
          </a:bodyPr>
          <a:lstStyle/>
          <a:p>
            <a:pPr marL="0" indent="-457200">
              <a:lnSpc>
                <a:spcPct val="100000"/>
              </a:lnSpc>
              <a:spcBef>
                <a:spcPts val="0"/>
              </a:spcBef>
              <a:buNone/>
            </a:pPr>
            <a:r>
              <a:rPr lang="en-US" sz="1800" dirty="0"/>
              <a:t>Blech, A. 2007. Teaching texts today: Twentieth century Russian literature in the language classroom. PhD. diss., University of Texas, Austin.</a:t>
            </a:r>
          </a:p>
          <a:p>
            <a:pPr marL="0" indent="-457200">
              <a:lnSpc>
                <a:spcPct val="100000"/>
              </a:lnSpc>
              <a:spcBef>
                <a:spcPts val="400"/>
              </a:spcBef>
              <a:buNone/>
            </a:pPr>
            <a:r>
              <a:rPr lang="en-US" sz="1800" dirty="0"/>
              <a:t>Comer, W. 2016. “Literary Texts in the Undergraduate Russian Curriculum: Leveraging Language Learning and Literary Discussion through Scaffolding.” </a:t>
            </a:r>
            <a:r>
              <a:rPr lang="en-US" sz="1800" i="1" dirty="0"/>
              <a:t>Russian Language Journal </a:t>
            </a:r>
            <a:r>
              <a:rPr lang="en-US" sz="1800" dirty="0"/>
              <a:t>66, 3-29 .</a:t>
            </a:r>
            <a:r>
              <a:rPr lang="en-US" sz="1800" dirty="0">
                <a:effectLst/>
              </a:rPr>
              <a:t> </a:t>
            </a:r>
          </a:p>
          <a:p>
            <a:pPr marL="0" indent="-457200">
              <a:lnSpc>
                <a:spcPct val="100000"/>
              </a:lnSpc>
              <a:spcBef>
                <a:spcPts val="400"/>
              </a:spcBef>
              <a:buNone/>
            </a:pPr>
            <a:r>
              <a:rPr lang="en-US" sz="1800" dirty="0"/>
              <a:t>Comer, W. 2012.  Lexical Inferencing in Reading L2 Russian. </a:t>
            </a:r>
            <a:r>
              <a:rPr lang="en-US" sz="1800" i="1" dirty="0"/>
              <a:t>Reading in a Foreign Language </a:t>
            </a:r>
            <a:r>
              <a:rPr lang="en-US" sz="1800" dirty="0"/>
              <a:t>24.2, 209-230.</a:t>
            </a:r>
          </a:p>
          <a:p>
            <a:pPr marL="0" indent="-457200">
              <a:lnSpc>
                <a:spcPct val="100000"/>
              </a:lnSpc>
              <a:spcBef>
                <a:spcPts val="0"/>
              </a:spcBef>
              <a:buNone/>
            </a:pPr>
            <a:r>
              <a:rPr lang="en-US" sz="1800" dirty="0"/>
              <a:t>Comer, W. 2012. The Role of Grammatical Knowledge in Reading for Meaning in Russian. </a:t>
            </a:r>
            <a:r>
              <a:rPr lang="en-US" sz="1800" i="1" dirty="0"/>
              <a:t>Slavic and East European Journal </a:t>
            </a:r>
            <a:r>
              <a:rPr lang="en-US" sz="1800" dirty="0"/>
              <a:t>56.2, 232-255.</a:t>
            </a:r>
          </a:p>
          <a:p>
            <a:pPr marL="0" indent="-457200">
              <a:lnSpc>
                <a:spcPct val="100000"/>
              </a:lnSpc>
              <a:spcBef>
                <a:spcPts val="0"/>
              </a:spcBef>
              <a:buNone/>
            </a:pPr>
            <a:r>
              <a:rPr lang="en-US" sz="1800" dirty="0"/>
              <a:t>Hacking, J. and </a:t>
            </a:r>
            <a:r>
              <a:rPr lang="en-US" sz="1800" dirty="0" err="1"/>
              <a:t>Tschirner</a:t>
            </a:r>
            <a:r>
              <a:rPr lang="en-US" sz="1800" dirty="0"/>
              <a:t>, E. 2017. The Contribution of Vocabulary Knowledge to Reading. </a:t>
            </a:r>
            <a:r>
              <a:rPr lang="en-US" sz="1800" i="1" dirty="0"/>
              <a:t>Foreign Language Annals </a:t>
            </a:r>
            <a:r>
              <a:rPr lang="en-US" sz="1800" dirty="0"/>
              <a:t>50(5), 500-518.</a:t>
            </a:r>
          </a:p>
          <a:p>
            <a:pPr marL="0" indent="-457200">
              <a:lnSpc>
                <a:spcPct val="100000"/>
              </a:lnSpc>
              <a:spcBef>
                <a:spcPts val="400"/>
              </a:spcBef>
              <a:buNone/>
            </a:pPr>
            <a:r>
              <a:rPr lang="en-US" sz="1800" dirty="0"/>
              <a:t>Keefe, L. 2004. The place and pedagogy of reading in the Russian language curriculum. PhD. diss., University of Kansas.</a:t>
            </a:r>
          </a:p>
          <a:p>
            <a:pPr marL="0" indent="-457200">
              <a:lnSpc>
                <a:spcPct val="100000"/>
              </a:lnSpc>
              <a:spcBef>
                <a:spcPts val="400"/>
              </a:spcBef>
              <a:buNone/>
            </a:pPr>
            <a:r>
              <a:rPr lang="en-US" sz="1800" dirty="0" err="1"/>
              <a:t>Kulibina</a:t>
            </a:r>
            <a:r>
              <a:rPr lang="en-US" sz="1800" dirty="0"/>
              <a:t>, N. V. 2001. </a:t>
            </a:r>
            <a:r>
              <a:rPr lang="en-US" sz="1800" i="1" dirty="0" err="1"/>
              <a:t>Zachem</a:t>
            </a:r>
            <a:r>
              <a:rPr lang="en-US" sz="1800" i="1" dirty="0"/>
              <a:t>, </a:t>
            </a:r>
            <a:r>
              <a:rPr lang="en-US" sz="1800" i="1" dirty="0" err="1"/>
              <a:t>chto</a:t>
            </a:r>
            <a:r>
              <a:rPr lang="en-US" sz="1800" i="1" dirty="0"/>
              <a:t> </a:t>
            </a:r>
            <a:r>
              <a:rPr lang="en-US" sz="1800" i="1" dirty="0" err="1"/>
              <a:t>i</a:t>
            </a:r>
            <a:r>
              <a:rPr lang="en-US" sz="1800" i="1" dirty="0"/>
              <a:t> </a:t>
            </a:r>
            <a:r>
              <a:rPr lang="en-US" sz="1800" i="1" dirty="0" err="1"/>
              <a:t>kak</a:t>
            </a:r>
            <a:r>
              <a:rPr lang="en-US" sz="1800" i="1" dirty="0"/>
              <a:t> </a:t>
            </a:r>
            <a:r>
              <a:rPr lang="en-US" sz="1800" i="1" dirty="0" err="1"/>
              <a:t>chitat</a:t>
            </a:r>
            <a:r>
              <a:rPr lang="en-US" sz="1800" i="1" dirty="0"/>
              <a:t>’ </a:t>
            </a:r>
            <a:r>
              <a:rPr lang="en-US" sz="1800" i="1" dirty="0" err="1"/>
              <a:t>na</a:t>
            </a:r>
            <a:r>
              <a:rPr lang="en-US" sz="1800" i="1" dirty="0"/>
              <a:t> </a:t>
            </a:r>
            <a:r>
              <a:rPr lang="en-US" sz="1800" i="1" dirty="0" err="1"/>
              <a:t>uroke</a:t>
            </a:r>
            <a:r>
              <a:rPr lang="en-US" sz="1800" i="1" dirty="0"/>
              <a:t>. </a:t>
            </a:r>
            <a:r>
              <a:rPr lang="en-US" sz="1800" i="1" dirty="0" err="1"/>
              <a:t>Khudozhestvennyi</a:t>
            </a:r>
            <a:r>
              <a:rPr lang="en-US" sz="1800" i="1" dirty="0"/>
              <a:t> </a:t>
            </a:r>
            <a:r>
              <a:rPr lang="en-US" sz="1800" i="1" dirty="0" err="1"/>
              <a:t>tekst</a:t>
            </a:r>
            <a:r>
              <a:rPr lang="en-US" sz="1800" i="1" dirty="0"/>
              <a:t> </a:t>
            </a:r>
            <a:r>
              <a:rPr lang="en-US" sz="1800" i="1" dirty="0" err="1"/>
              <a:t>pri</a:t>
            </a:r>
            <a:r>
              <a:rPr lang="en-US" sz="1800" i="1" dirty="0"/>
              <a:t> </a:t>
            </a:r>
            <a:r>
              <a:rPr lang="en-US" sz="1800" i="1" dirty="0" err="1"/>
              <a:t>izuchenii</a:t>
            </a:r>
            <a:r>
              <a:rPr lang="en-US" sz="1800" i="1" dirty="0"/>
              <a:t> </a:t>
            </a:r>
            <a:r>
              <a:rPr lang="en-US" sz="1800" i="1" dirty="0" err="1"/>
              <a:t>russkogo</a:t>
            </a:r>
            <a:r>
              <a:rPr lang="en-US" sz="1800" i="1" dirty="0"/>
              <a:t> </a:t>
            </a:r>
            <a:r>
              <a:rPr lang="en-US" sz="1800" i="1" dirty="0" err="1"/>
              <a:t>iazyka</a:t>
            </a:r>
            <a:r>
              <a:rPr lang="en-US" sz="1800" i="1" dirty="0"/>
              <a:t> </a:t>
            </a:r>
            <a:r>
              <a:rPr lang="en-US" sz="1800" i="1" dirty="0" err="1"/>
              <a:t>kak</a:t>
            </a:r>
            <a:r>
              <a:rPr lang="en-US" sz="1800" i="1" dirty="0"/>
              <a:t> </a:t>
            </a:r>
            <a:r>
              <a:rPr lang="en-US" sz="1800" i="1" dirty="0" err="1"/>
              <a:t>inostrannogo</a:t>
            </a:r>
            <a:r>
              <a:rPr lang="en-US" sz="1800" dirty="0"/>
              <a:t>. St. Petersburg: Zlatoust.</a:t>
            </a:r>
          </a:p>
          <a:p>
            <a:pPr marL="0" indent="-457200">
              <a:lnSpc>
                <a:spcPct val="100000"/>
              </a:lnSpc>
              <a:spcBef>
                <a:spcPts val="400"/>
              </a:spcBef>
              <a:buNone/>
            </a:pPr>
            <a:r>
              <a:rPr lang="en-US" sz="1800" dirty="0" err="1"/>
              <a:t>Rosengrant</a:t>
            </a:r>
            <a:r>
              <a:rPr lang="en-US" sz="1800" dirty="0"/>
              <a:t>, S. 2000. Teaching literature at the intermediate level of proficiency: An interactive approach. In Rifkin, Benjamin and Olga Kagan, eds. </a:t>
            </a:r>
            <a:r>
              <a:rPr lang="en-US" sz="1800" i="1" dirty="0"/>
              <a:t>The Learning and teaching of Slavic languages and cultures</a:t>
            </a:r>
            <a:r>
              <a:rPr lang="en-US" sz="1800" dirty="0"/>
              <a:t>, 81-90. Bloomington, IN: </a:t>
            </a:r>
            <a:r>
              <a:rPr lang="en-US" sz="1800" dirty="0" err="1"/>
              <a:t>Slavica</a:t>
            </a:r>
            <a:r>
              <a:rPr lang="en-US" sz="1800" dirty="0"/>
              <a:t>.</a:t>
            </a:r>
          </a:p>
          <a:p>
            <a:pPr marL="0" indent="-457200">
              <a:lnSpc>
                <a:spcPct val="100000"/>
              </a:lnSpc>
              <a:spcBef>
                <a:spcPts val="400"/>
              </a:spcBef>
              <a:buNone/>
            </a:pPr>
            <a:r>
              <a:rPr lang="en-US" sz="1800" dirty="0" err="1"/>
              <a:t>Swaffar</a:t>
            </a:r>
            <a:r>
              <a:rPr lang="en-US" sz="1800" dirty="0"/>
              <a:t>, Janet K., Katherine </a:t>
            </a:r>
            <a:r>
              <a:rPr lang="en-US" sz="1800" dirty="0" err="1"/>
              <a:t>Arens</a:t>
            </a:r>
            <a:r>
              <a:rPr lang="en-US" sz="1800" dirty="0"/>
              <a:t>, and Heidi Byrnes. 1991. </a:t>
            </a:r>
            <a:r>
              <a:rPr lang="en-US" sz="1800" i="1" dirty="0"/>
              <a:t>Reading for Meaning: An Integrated Approach to Language Learning</a:t>
            </a:r>
            <a:r>
              <a:rPr lang="en-US" sz="1800" dirty="0"/>
              <a:t>. Upper Saddle River, NJ: Prentice Hall.</a:t>
            </a:r>
          </a:p>
          <a:p>
            <a:pPr marL="0" indent="-457200">
              <a:lnSpc>
                <a:spcPct val="100000"/>
              </a:lnSpc>
              <a:spcBef>
                <a:spcPts val="400"/>
              </a:spcBef>
              <a:buNone/>
            </a:pPr>
            <a:endParaRPr lang="en-US" sz="1600" dirty="0"/>
          </a:p>
        </p:txBody>
      </p:sp>
    </p:spTree>
    <p:extLst>
      <p:ext uri="{BB962C8B-B14F-4D97-AF65-F5344CB8AC3E}">
        <p14:creationId xmlns:p14="http://schemas.microsoft.com/office/powerpoint/2010/main" val="192610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2D7F43-380A-D44A-8429-A111EC51460C}"/>
              </a:ext>
            </a:extLst>
          </p:cNvPr>
          <p:cNvPicPr>
            <a:picLocks noGrp="1" noChangeAspect="1"/>
          </p:cNvPicPr>
          <p:nvPr>
            <p:ph idx="1"/>
          </p:nvPr>
        </p:nvPicPr>
        <p:blipFill>
          <a:blip r:embed="rId3"/>
          <a:stretch>
            <a:fillRect/>
          </a:stretch>
        </p:blipFill>
        <p:spPr>
          <a:xfrm>
            <a:off x="1238491" y="358620"/>
            <a:ext cx="9393610" cy="5597151"/>
          </a:xfrm>
        </p:spPr>
      </p:pic>
      <p:sp>
        <p:nvSpPr>
          <p:cNvPr id="8" name="TextBox 7">
            <a:extLst>
              <a:ext uri="{FF2B5EF4-FFF2-40B4-BE49-F238E27FC236}">
                <a16:creationId xmlns:a16="http://schemas.microsoft.com/office/drawing/2014/main" id="{69D417CD-F71A-C543-A812-520BCB644B39}"/>
              </a:ext>
            </a:extLst>
          </p:cNvPr>
          <p:cNvSpPr txBox="1"/>
          <p:nvPr/>
        </p:nvSpPr>
        <p:spPr>
          <a:xfrm>
            <a:off x="1258958" y="6030409"/>
            <a:ext cx="9968486" cy="646331"/>
          </a:xfrm>
          <a:prstGeom prst="rect">
            <a:avLst/>
          </a:prstGeom>
          <a:noFill/>
        </p:spPr>
        <p:txBody>
          <a:bodyPr wrap="square" rtlCol="0">
            <a:spAutoFit/>
          </a:bodyPr>
          <a:lstStyle/>
          <a:p>
            <a:r>
              <a:rPr lang="en-US" dirty="0"/>
              <a:t>Task: Make a list in English of 5-6 things that you might find and order from this company to furnish your new apartment in Tula.</a:t>
            </a:r>
          </a:p>
        </p:txBody>
      </p:sp>
    </p:spTree>
    <p:extLst>
      <p:ext uri="{BB962C8B-B14F-4D97-AF65-F5344CB8AC3E}">
        <p14:creationId xmlns:p14="http://schemas.microsoft.com/office/powerpoint/2010/main" val="340918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2D7F43-380A-D44A-8429-A111EC51460C}"/>
              </a:ext>
            </a:extLst>
          </p:cNvPr>
          <p:cNvPicPr>
            <a:picLocks noGrp="1" noChangeAspect="1"/>
          </p:cNvPicPr>
          <p:nvPr>
            <p:ph idx="1"/>
          </p:nvPr>
        </p:nvPicPr>
        <p:blipFill>
          <a:blip r:embed="rId3"/>
          <a:stretch>
            <a:fillRect/>
          </a:stretch>
        </p:blipFill>
        <p:spPr>
          <a:xfrm>
            <a:off x="1238491" y="358620"/>
            <a:ext cx="9393610" cy="5597151"/>
          </a:xfrm>
        </p:spPr>
      </p:pic>
      <p:sp>
        <p:nvSpPr>
          <p:cNvPr id="8" name="TextBox 7">
            <a:extLst>
              <a:ext uri="{FF2B5EF4-FFF2-40B4-BE49-F238E27FC236}">
                <a16:creationId xmlns:a16="http://schemas.microsoft.com/office/drawing/2014/main" id="{69D417CD-F71A-C543-A812-520BCB644B39}"/>
              </a:ext>
            </a:extLst>
          </p:cNvPr>
          <p:cNvSpPr txBox="1"/>
          <p:nvPr/>
        </p:nvSpPr>
        <p:spPr>
          <a:xfrm>
            <a:off x="1258958" y="5879934"/>
            <a:ext cx="9968486" cy="923330"/>
          </a:xfrm>
          <a:prstGeom prst="rect">
            <a:avLst/>
          </a:prstGeom>
          <a:noFill/>
        </p:spPr>
        <p:txBody>
          <a:bodyPr wrap="square" rtlCol="0">
            <a:spAutoFit/>
          </a:bodyPr>
          <a:lstStyle/>
          <a:p>
            <a:r>
              <a:rPr lang="en-US" dirty="0"/>
              <a:t>Task: You have a new apartment in Tula and you need to get a bed, table, chairs, wardrobe, something to hang on the walls, and a mirror for the bathroom. Circle the links on this page that you’d follow to shop for those items and note in English what else you might find there.</a:t>
            </a:r>
          </a:p>
        </p:txBody>
      </p:sp>
    </p:spTree>
    <p:extLst>
      <p:ext uri="{BB962C8B-B14F-4D97-AF65-F5344CB8AC3E}">
        <p14:creationId xmlns:p14="http://schemas.microsoft.com/office/powerpoint/2010/main" val="138185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96CA-A770-8F4D-B814-68A5DF939CF8}"/>
              </a:ext>
            </a:extLst>
          </p:cNvPr>
          <p:cNvSpPr>
            <a:spLocks noGrp="1"/>
          </p:cNvSpPr>
          <p:nvPr>
            <p:ph type="title"/>
          </p:nvPr>
        </p:nvSpPr>
        <p:spPr>
          <a:xfrm>
            <a:off x="838200" y="365125"/>
            <a:ext cx="10515600" cy="861791"/>
          </a:xfrm>
        </p:spPr>
        <p:txBody>
          <a:bodyPr/>
          <a:lstStyle/>
          <a:p>
            <a:r>
              <a:rPr lang="en-US" dirty="0"/>
              <a:t>Top-down and bottom-up strategies</a:t>
            </a:r>
          </a:p>
        </p:txBody>
      </p:sp>
      <p:pic>
        <p:nvPicPr>
          <p:cNvPr id="7" name="Content Placeholder 6">
            <a:extLst>
              <a:ext uri="{FF2B5EF4-FFF2-40B4-BE49-F238E27FC236}">
                <a16:creationId xmlns:a16="http://schemas.microsoft.com/office/drawing/2014/main" id="{E208BFC7-E2F5-C647-82E7-F822BAB1D2D0}"/>
              </a:ext>
            </a:extLst>
          </p:cNvPr>
          <p:cNvPicPr>
            <a:picLocks noGrp="1" noChangeAspect="1"/>
          </p:cNvPicPr>
          <p:nvPr>
            <p:ph idx="1"/>
          </p:nvPr>
        </p:nvPicPr>
        <p:blipFill rotWithShape="1">
          <a:blip r:embed="rId3"/>
          <a:srcRect b="27042"/>
          <a:stretch/>
        </p:blipFill>
        <p:spPr>
          <a:xfrm>
            <a:off x="1752570" y="1501534"/>
            <a:ext cx="8094871" cy="4563600"/>
          </a:xfrm>
          <a:ln>
            <a:solidFill>
              <a:schemeClr val="tx1"/>
            </a:solidFill>
          </a:ln>
        </p:spPr>
      </p:pic>
    </p:spTree>
    <p:extLst>
      <p:ext uri="{BB962C8B-B14F-4D97-AF65-F5344CB8AC3E}">
        <p14:creationId xmlns:p14="http://schemas.microsoft.com/office/powerpoint/2010/main" val="86272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2D7F43-380A-D44A-8429-A111EC51460C}"/>
              </a:ext>
            </a:extLst>
          </p:cNvPr>
          <p:cNvPicPr>
            <a:picLocks noGrp="1" noChangeAspect="1"/>
          </p:cNvPicPr>
          <p:nvPr>
            <p:ph idx="1"/>
          </p:nvPr>
        </p:nvPicPr>
        <p:blipFill>
          <a:blip r:embed="rId3"/>
          <a:stretch>
            <a:fillRect/>
          </a:stretch>
        </p:blipFill>
        <p:spPr>
          <a:xfrm>
            <a:off x="1238491" y="358620"/>
            <a:ext cx="9393610" cy="5597151"/>
          </a:xfrm>
        </p:spPr>
      </p:pic>
      <p:sp>
        <p:nvSpPr>
          <p:cNvPr id="8" name="TextBox 7">
            <a:extLst>
              <a:ext uri="{FF2B5EF4-FFF2-40B4-BE49-F238E27FC236}">
                <a16:creationId xmlns:a16="http://schemas.microsoft.com/office/drawing/2014/main" id="{69D417CD-F71A-C543-A812-520BCB644B39}"/>
              </a:ext>
            </a:extLst>
          </p:cNvPr>
          <p:cNvSpPr txBox="1"/>
          <p:nvPr/>
        </p:nvSpPr>
        <p:spPr>
          <a:xfrm>
            <a:off x="1258958" y="5879934"/>
            <a:ext cx="9968486" cy="923330"/>
          </a:xfrm>
          <a:prstGeom prst="rect">
            <a:avLst/>
          </a:prstGeom>
          <a:noFill/>
        </p:spPr>
        <p:txBody>
          <a:bodyPr wrap="square" rtlCol="0">
            <a:spAutoFit/>
          </a:bodyPr>
          <a:lstStyle/>
          <a:p>
            <a:r>
              <a:rPr lang="en-US" dirty="0"/>
              <a:t>Task: You have a new apartment in Tula and you need to get a bed, table, chairs, wardrobe, something to hang on the walls, and a mirror for the bathroom. Circle the links on this page that you’d follow to shop for those items and note in English what you’d find there.</a:t>
            </a:r>
          </a:p>
        </p:txBody>
      </p:sp>
    </p:spTree>
    <p:extLst>
      <p:ext uri="{BB962C8B-B14F-4D97-AF65-F5344CB8AC3E}">
        <p14:creationId xmlns:p14="http://schemas.microsoft.com/office/powerpoint/2010/main" val="125252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BB263-A609-E647-8201-2C2282F734C8}"/>
              </a:ext>
            </a:extLst>
          </p:cNvPr>
          <p:cNvSpPr>
            <a:spLocks noGrp="1"/>
          </p:cNvSpPr>
          <p:nvPr>
            <p:ph idx="1"/>
          </p:nvPr>
        </p:nvSpPr>
        <p:spPr>
          <a:xfrm>
            <a:off x="381965" y="656588"/>
            <a:ext cx="10937111" cy="4795093"/>
          </a:xfrm>
        </p:spPr>
        <p:txBody>
          <a:bodyPr>
            <a:normAutofit/>
          </a:bodyPr>
          <a:lstStyle/>
          <a:p>
            <a:pPr marL="0" indent="0">
              <a:buNone/>
            </a:pPr>
            <a:r>
              <a:rPr lang="ru-RU" dirty="0"/>
              <a:t>В один из нестерпимо жарких августовских дней 1972 года - Москва тем летом задыхалась от зноя и дымной мглы, а Глебову приходилось, как назло, проводить много дней в городе, потому что ждали вселения в кооперативный дом - Глебов заехал в мебельный магазин в новом районе, у черта на рогах, возле </a:t>
            </a:r>
            <a:r>
              <a:rPr lang="ru-RU" dirty="0" err="1"/>
              <a:t>Коптевского</a:t>
            </a:r>
            <a:r>
              <a:rPr lang="ru-RU" dirty="0"/>
              <a:t> рынка, и там случилась странная история. Он встретил приятеля допотопных времен. И забыл, как его зовут. Вообще-то он приехал туда за столом. Сказали, что можно взять стол, пока еще неизвестно где, сие есть тайна, но указали концы - антикварный, с медальонами, как раз к стульям красного дерева, купленным Мариной год назад для новой квартиры. Сказали, что в мебельном возле </a:t>
            </a:r>
            <a:r>
              <a:rPr lang="ru-RU" dirty="0" err="1"/>
              <a:t>Коптевского</a:t>
            </a:r>
            <a:r>
              <a:rPr lang="ru-RU" dirty="0"/>
              <a:t> рынка работает некий Ефим, который знает, где стол. </a:t>
            </a:r>
            <a:endParaRPr lang="en-US" dirty="0"/>
          </a:p>
        </p:txBody>
      </p:sp>
      <p:sp>
        <p:nvSpPr>
          <p:cNvPr id="4" name="TextBox 3">
            <a:extLst>
              <a:ext uri="{FF2B5EF4-FFF2-40B4-BE49-F238E27FC236}">
                <a16:creationId xmlns:a16="http://schemas.microsoft.com/office/drawing/2014/main" id="{18B8D86E-7CB3-484F-8516-0DD4EE061E8D}"/>
              </a:ext>
            </a:extLst>
          </p:cNvPr>
          <p:cNvSpPr txBox="1"/>
          <p:nvPr/>
        </p:nvSpPr>
        <p:spPr>
          <a:xfrm>
            <a:off x="381965" y="5567423"/>
            <a:ext cx="5721438" cy="369332"/>
          </a:xfrm>
          <a:prstGeom prst="rect">
            <a:avLst/>
          </a:prstGeom>
          <a:noFill/>
        </p:spPr>
        <p:txBody>
          <a:bodyPr wrap="none" rtlCol="0">
            <a:spAutoFit/>
          </a:bodyPr>
          <a:lstStyle/>
          <a:p>
            <a:r>
              <a:rPr lang="en-US" dirty="0"/>
              <a:t>Task: Summarize this paragraph in 2-3 sentences in English.</a:t>
            </a:r>
          </a:p>
        </p:txBody>
      </p:sp>
    </p:spTree>
    <p:extLst>
      <p:ext uri="{BB962C8B-B14F-4D97-AF65-F5344CB8AC3E}">
        <p14:creationId xmlns:p14="http://schemas.microsoft.com/office/powerpoint/2010/main" val="319531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0715-A152-4C4F-99E6-4994CCA1F0E5}"/>
              </a:ext>
            </a:extLst>
          </p:cNvPr>
          <p:cNvSpPr>
            <a:spLocks noGrp="1"/>
          </p:cNvSpPr>
          <p:nvPr>
            <p:ph type="title"/>
          </p:nvPr>
        </p:nvSpPr>
        <p:spPr>
          <a:xfrm>
            <a:off x="838199" y="272529"/>
            <a:ext cx="10515600" cy="780768"/>
          </a:xfrm>
        </p:spPr>
        <p:txBody>
          <a:bodyPr/>
          <a:lstStyle/>
          <a:p>
            <a:r>
              <a:rPr lang="en-US" dirty="0"/>
              <a:t>Reading longer prose</a:t>
            </a:r>
          </a:p>
        </p:txBody>
      </p:sp>
      <p:pic>
        <p:nvPicPr>
          <p:cNvPr id="5" name="Content Placeholder 4">
            <a:extLst>
              <a:ext uri="{FF2B5EF4-FFF2-40B4-BE49-F238E27FC236}">
                <a16:creationId xmlns:a16="http://schemas.microsoft.com/office/drawing/2014/main" id="{3833A8B0-78D5-2F46-BFDC-A915D2F29E20}"/>
              </a:ext>
            </a:extLst>
          </p:cNvPr>
          <p:cNvPicPr>
            <a:picLocks noGrp="1" noChangeAspect="1"/>
          </p:cNvPicPr>
          <p:nvPr>
            <p:ph idx="1"/>
          </p:nvPr>
        </p:nvPicPr>
        <p:blipFill>
          <a:blip r:embed="rId3"/>
          <a:stretch>
            <a:fillRect/>
          </a:stretch>
        </p:blipFill>
        <p:spPr>
          <a:xfrm>
            <a:off x="2713269" y="1253330"/>
            <a:ext cx="6338134" cy="4897649"/>
          </a:xfrm>
          <a:ln>
            <a:solidFill>
              <a:schemeClr val="tx1"/>
            </a:solidFill>
          </a:ln>
        </p:spPr>
      </p:pic>
      <p:sp>
        <p:nvSpPr>
          <p:cNvPr id="3" name="TextBox 2">
            <a:extLst>
              <a:ext uri="{FF2B5EF4-FFF2-40B4-BE49-F238E27FC236}">
                <a16:creationId xmlns:a16="http://schemas.microsoft.com/office/drawing/2014/main" id="{AD3288A8-D316-674A-AC5C-118982A62B9B}"/>
              </a:ext>
            </a:extLst>
          </p:cNvPr>
          <p:cNvSpPr txBox="1"/>
          <p:nvPr/>
        </p:nvSpPr>
        <p:spPr>
          <a:xfrm>
            <a:off x="231494" y="4236333"/>
            <a:ext cx="2268638" cy="923330"/>
          </a:xfrm>
          <a:prstGeom prst="rect">
            <a:avLst/>
          </a:prstGeom>
          <a:noFill/>
        </p:spPr>
        <p:txBody>
          <a:bodyPr wrap="square" rtlCol="0">
            <a:spAutoFit/>
          </a:bodyPr>
          <a:lstStyle/>
          <a:p>
            <a:r>
              <a:rPr lang="ru-RU" dirty="0"/>
              <a:t>жарких августовских дней 1972 года - Москва </a:t>
            </a:r>
            <a:r>
              <a:rPr lang="en-US" dirty="0"/>
              <a:t>…</a:t>
            </a:r>
            <a:r>
              <a:rPr lang="ru-RU" dirty="0"/>
              <a:t> летом</a:t>
            </a:r>
            <a:endParaRPr lang="en-US" dirty="0"/>
          </a:p>
        </p:txBody>
      </p:sp>
      <p:sp>
        <p:nvSpPr>
          <p:cNvPr id="4" name="TextBox 3">
            <a:extLst>
              <a:ext uri="{FF2B5EF4-FFF2-40B4-BE49-F238E27FC236}">
                <a16:creationId xmlns:a16="http://schemas.microsoft.com/office/drawing/2014/main" id="{F20FAE23-671E-D541-914C-6EB6B5865415}"/>
              </a:ext>
            </a:extLst>
          </p:cNvPr>
          <p:cNvSpPr txBox="1"/>
          <p:nvPr/>
        </p:nvSpPr>
        <p:spPr>
          <a:xfrm>
            <a:off x="231494" y="5177322"/>
            <a:ext cx="2043215" cy="1200329"/>
          </a:xfrm>
          <a:prstGeom prst="rect">
            <a:avLst/>
          </a:prstGeom>
          <a:noFill/>
        </p:spPr>
        <p:txBody>
          <a:bodyPr wrap="square" rtlCol="0">
            <a:spAutoFit/>
          </a:bodyPr>
          <a:lstStyle/>
          <a:p>
            <a:r>
              <a:rPr lang="ru-RU" dirty="0"/>
              <a:t>Глебов заехал в мебельный магазин в новом районе</a:t>
            </a:r>
            <a:endParaRPr lang="en-US" dirty="0"/>
          </a:p>
        </p:txBody>
      </p:sp>
      <p:sp>
        <p:nvSpPr>
          <p:cNvPr id="6" name="TextBox 5">
            <a:extLst>
              <a:ext uri="{FF2B5EF4-FFF2-40B4-BE49-F238E27FC236}">
                <a16:creationId xmlns:a16="http://schemas.microsoft.com/office/drawing/2014/main" id="{61358C97-92FD-4844-A088-879F09BA0934}"/>
              </a:ext>
            </a:extLst>
          </p:cNvPr>
          <p:cNvSpPr txBox="1"/>
          <p:nvPr/>
        </p:nvSpPr>
        <p:spPr>
          <a:xfrm>
            <a:off x="9286173" y="4305534"/>
            <a:ext cx="1911101" cy="369332"/>
          </a:xfrm>
          <a:prstGeom prst="rect">
            <a:avLst/>
          </a:prstGeom>
          <a:noFill/>
        </p:spPr>
        <p:txBody>
          <a:bodyPr wrap="none" rtlCol="0">
            <a:spAutoFit/>
          </a:bodyPr>
          <a:lstStyle/>
          <a:p>
            <a:r>
              <a:rPr lang="ru-RU" dirty="0"/>
              <a:t>странная история</a:t>
            </a:r>
            <a:endParaRPr lang="en-US" dirty="0"/>
          </a:p>
        </p:txBody>
      </p:sp>
      <p:sp>
        <p:nvSpPr>
          <p:cNvPr id="7" name="TextBox 6">
            <a:extLst>
              <a:ext uri="{FF2B5EF4-FFF2-40B4-BE49-F238E27FC236}">
                <a16:creationId xmlns:a16="http://schemas.microsoft.com/office/drawing/2014/main" id="{438B4A10-6B09-614A-BB79-72AA3841BA56}"/>
              </a:ext>
            </a:extLst>
          </p:cNvPr>
          <p:cNvSpPr txBox="1"/>
          <p:nvPr/>
        </p:nvSpPr>
        <p:spPr>
          <a:xfrm>
            <a:off x="9264540" y="4683017"/>
            <a:ext cx="2333909" cy="369332"/>
          </a:xfrm>
          <a:prstGeom prst="rect">
            <a:avLst/>
          </a:prstGeom>
          <a:noFill/>
        </p:spPr>
        <p:txBody>
          <a:bodyPr wrap="none" rtlCol="0">
            <a:spAutoFit/>
          </a:bodyPr>
          <a:lstStyle/>
          <a:p>
            <a:r>
              <a:rPr lang="ru-RU" dirty="0"/>
              <a:t>Он встретил приятеля</a:t>
            </a:r>
            <a:endParaRPr lang="en-US" dirty="0"/>
          </a:p>
        </p:txBody>
      </p:sp>
      <p:sp>
        <p:nvSpPr>
          <p:cNvPr id="8" name="TextBox 7">
            <a:extLst>
              <a:ext uri="{FF2B5EF4-FFF2-40B4-BE49-F238E27FC236}">
                <a16:creationId xmlns:a16="http://schemas.microsoft.com/office/drawing/2014/main" id="{60BCC39C-F1C9-FC41-9C1F-ACD13FFDA699}"/>
              </a:ext>
            </a:extLst>
          </p:cNvPr>
          <p:cNvSpPr txBox="1"/>
          <p:nvPr/>
        </p:nvSpPr>
        <p:spPr>
          <a:xfrm>
            <a:off x="9286173" y="5036046"/>
            <a:ext cx="2364173" cy="369332"/>
          </a:xfrm>
          <a:prstGeom prst="rect">
            <a:avLst/>
          </a:prstGeom>
          <a:noFill/>
        </p:spPr>
        <p:txBody>
          <a:bodyPr wrap="none" rtlCol="0">
            <a:spAutoFit/>
          </a:bodyPr>
          <a:lstStyle/>
          <a:p>
            <a:r>
              <a:rPr lang="ru-RU" dirty="0"/>
              <a:t>И забыл, как его зовут</a:t>
            </a:r>
            <a:endParaRPr lang="en-US" dirty="0"/>
          </a:p>
        </p:txBody>
      </p:sp>
      <p:sp>
        <p:nvSpPr>
          <p:cNvPr id="9" name="TextBox 8">
            <a:extLst>
              <a:ext uri="{FF2B5EF4-FFF2-40B4-BE49-F238E27FC236}">
                <a16:creationId xmlns:a16="http://schemas.microsoft.com/office/drawing/2014/main" id="{5300A4A9-00AD-C748-949B-0A3DE703083B}"/>
              </a:ext>
            </a:extLst>
          </p:cNvPr>
          <p:cNvSpPr txBox="1"/>
          <p:nvPr/>
        </p:nvSpPr>
        <p:spPr>
          <a:xfrm>
            <a:off x="9261120" y="5474825"/>
            <a:ext cx="2778325" cy="369332"/>
          </a:xfrm>
          <a:prstGeom prst="rect">
            <a:avLst/>
          </a:prstGeom>
          <a:noFill/>
        </p:spPr>
        <p:txBody>
          <a:bodyPr wrap="none" rtlCol="0">
            <a:spAutoFit/>
          </a:bodyPr>
          <a:lstStyle/>
          <a:p>
            <a:r>
              <a:rPr lang="ru-RU" dirty="0"/>
              <a:t>он приехал туда за столом</a:t>
            </a:r>
            <a:endParaRPr lang="en-US" dirty="0"/>
          </a:p>
        </p:txBody>
      </p:sp>
      <p:sp>
        <p:nvSpPr>
          <p:cNvPr id="10" name="TextBox 9">
            <a:extLst>
              <a:ext uri="{FF2B5EF4-FFF2-40B4-BE49-F238E27FC236}">
                <a16:creationId xmlns:a16="http://schemas.microsoft.com/office/drawing/2014/main" id="{28202BAF-A1DD-D14B-B2EB-BA07D290D44B}"/>
              </a:ext>
            </a:extLst>
          </p:cNvPr>
          <p:cNvSpPr txBox="1"/>
          <p:nvPr/>
        </p:nvSpPr>
        <p:spPr>
          <a:xfrm>
            <a:off x="9286173" y="5897301"/>
            <a:ext cx="2188420" cy="369332"/>
          </a:xfrm>
          <a:prstGeom prst="rect">
            <a:avLst/>
          </a:prstGeom>
          <a:noFill/>
        </p:spPr>
        <p:txBody>
          <a:bodyPr wrap="none" rtlCol="0">
            <a:spAutoFit/>
          </a:bodyPr>
          <a:lstStyle/>
          <a:p>
            <a:r>
              <a:rPr lang="ru-RU" dirty="0"/>
              <a:t>для новой квартиры</a:t>
            </a:r>
            <a:endParaRPr lang="en-US" dirty="0"/>
          </a:p>
        </p:txBody>
      </p:sp>
      <p:sp>
        <p:nvSpPr>
          <p:cNvPr id="11" name="TextBox 10">
            <a:extLst>
              <a:ext uri="{FF2B5EF4-FFF2-40B4-BE49-F238E27FC236}">
                <a16:creationId xmlns:a16="http://schemas.microsoft.com/office/drawing/2014/main" id="{91305EE2-6F17-6C44-8FD7-8FCA217E7D2E}"/>
              </a:ext>
            </a:extLst>
          </p:cNvPr>
          <p:cNvSpPr txBox="1"/>
          <p:nvPr/>
        </p:nvSpPr>
        <p:spPr>
          <a:xfrm>
            <a:off x="300942" y="1307939"/>
            <a:ext cx="2059218" cy="369332"/>
          </a:xfrm>
          <a:prstGeom prst="rect">
            <a:avLst/>
          </a:prstGeom>
          <a:noFill/>
        </p:spPr>
        <p:txBody>
          <a:bodyPr wrap="none" rtlCol="0">
            <a:spAutoFit/>
          </a:bodyPr>
          <a:lstStyle/>
          <a:p>
            <a:r>
              <a:rPr lang="ru-RU" dirty="0"/>
              <a:t>1972 года - Москва</a:t>
            </a:r>
            <a:endParaRPr lang="en-US" dirty="0"/>
          </a:p>
        </p:txBody>
      </p:sp>
      <p:sp>
        <p:nvSpPr>
          <p:cNvPr id="12" name="TextBox 11">
            <a:extLst>
              <a:ext uri="{FF2B5EF4-FFF2-40B4-BE49-F238E27FC236}">
                <a16:creationId xmlns:a16="http://schemas.microsoft.com/office/drawing/2014/main" id="{BC0062E6-B5DF-1E45-BF97-D9016B9FA873}"/>
              </a:ext>
            </a:extLst>
          </p:cNvPr>
          <p:cNvSpPr txBox="1"/>
          <p:nvPr/>
        </p:nvSpPr>
        <p:spPr>
          <a:xfrm>
            <a:off x="9261120" y="976871"/>
            <a:ext cx="2268637" cy="646331"/>
          </a:xfrm>
          <a:prstGeom prst="rect">
            <a:avLst/>
          </a:prstGeom>
          <a:noFill/>
        </p:spPr>
        <p:txBody>
          <a:bodyPr wrap="square" rtlCol="0">
            <a:spAutoFit/>
          </a:bodyPr>
          <a:lstStyle/>
          <a:p>
            <a:r>
              <a:rPr lang="ru-RU" dirty="0"/>
              <a:t>вселения в кооперативный дом</a:t>
            </a:r>
            <a:endParaRPr lang="en-US" dirty="0"/>
          </a:p>
        </p:txBody>
      </p:sp>
      <p:sp>
        <p:nvSpPr>
          <p:cNvPr id="13" name="TextBox 12">
            <a:extLst>
              <a:ext uri="{FF2B5EF4-FFF2-40B4-BE49-F238E27FC236}">
                <a16:creationId xmlns:a16="http://schemas.microsoft.com/office/drawing/2014/main" id="{36A360AE-C0AF-D247-BF37-8E739A968BE8}"/>
              </a:ext>
            </a:extLst>
          </p:cNvPr>
          <p:cNvSpPr txBox="1"/>
          <p:nvPr/>
        </p:nvSpPr>
        <p:spPr>
          <a:xfrm>
            <a:off x="9309323" y="1758297"/>
            <a:ext cx="1752403" cy="369332"/>
          </a:xfrm>
          <a:prstGeom prst="rect">
            <a:avLst/>
          </a:prstGeom>
          <a:noFill/>
        </p:spPr>
        <p:txBody>
          <a:bodyPr wrap="none" rtlCol="0">
            <a:spAutoFit/>
          </a:bodyPr>
          <a:lstStyle/>
          <a:p>
            <a:r>
              <a:rPr lang="ru-RU" dirty="0"/>
              <a:t>в новом районе</a:t>
            </a:r>
            <a:endParaRPr lang="en-US" dirty="0"/>
          </a:p>
        </p:txBody>
      </p:sp>
    </p:spTree>
    <p:extLst>
      <p:ext uri="{BB962C8B-B14F-4D97-AF65-F5344CB8AC3E}">
        <p14:creationId xmlns:p14="http://schemas.microsoft.com/office/powerpoint/2010/main" val="3654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6588</TotalTime>
  <Words>3454</Words>
  <Application>Microsoft Macintosh PowerPoint</Application>
  <PresentationFormat>Widescreen</PresentationFormat>
  <Paragraphs>157</Paragraphs>
  <Slides>32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Strategies and Activities for Developing Independent Readers</vt:lpstr>
      <vt:lpstr>Plan</vt:lpstr>
      <vt:lpstr>PowerPoint Presentation</vt:lpstr>
      <vt:lpstr>PowerPoint Presentation</vt:lpstr>
      <vt:lpstr>PowerPoint Presentation</vt:lpstr>
      <vt:lpstr>Top-down and bottom-up strategies</vt:lpstr>
      <vt:lpstr>PowerPoint Presentation</vt:lpstr>
      <vt:lpstr>PowerPoint Presentation</vt:lpstr>
      <vt:lpstr>Reading longer prose</vt:lpstr>
      <vt:lpstr>Independent reader: Match top-down strategies with effective bottom up</vt:lpstr>
      <vt:lpstr>PowerPoint Presentation</vt:lpstr>
      <vt:lpstr>Reader on a journey through text</vt:lpstr>
      <vt:lpstr>Journey on graph paper</vt:lpstr>
      <vt:lpstr>Reading: Complex interplay between reader</vt:lpstr>
      <vt:lpstr>and text</vt:lpstr>
      <vt:lpstr>Stages of reading:</vt:lpstr>
      <vt:lpstr>Reading stage</vt:lpstr>
      <vt:lpstr>Mezhdu nami 3.8: Josh’s composition</vt:lpstr>
      <vt:lpstr>Tokareva’s story День без вранья</vt:lpstr>
      <vt:lpstr>Tokareva’s story День без вранья</vt:lpstr>
      <vt:lpstr>Work of fiction</vt:lpstr>
      <vt:lpstr>Matrix +  other scaffolding activities</vt:lpstr>
      <vt:lpstr>Attention to word formation as vocabulary reinforcement</vt:lpstr>
      <vt:lpstr>Getting ready for work in Break-out rooms</vt:lpstr>
      <vt:lpstr>Work in Break-out rooms</vt:lpstr>
      <vt:lpstr>Из биогра́фии Пу́шкина</vt:lpstr>
      <vt:lpstr>PowerPoint Presentation</vt:lpstr>
      <vt:lpstr>Matrix 1</vt:lpstr>
      <vt:lpstr>Matrix 2</vt:lpstr>
      <vt:lpstr>Matrix 3</vt:lpstr>
      <vt:lpstr>Other resources</vt:lpstr>
      <vt:lpstr>Select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Comer</dc:creator>
  <cp:lastModifiedBy>William Comer</cp:lastModifiedBy>
  <cp:revision>45</cp:revision>
  <dcterms:created xsi:type="dcterms:W3CDTF">2021-03-30T19:03:31Z</dcterms:created>
  <dcterms:modified xsi:type="dcterms:W3CDTF">2021-04-05T18:10:44Z</dcterms:modified>
</cp:coreProperties>
</file>