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8" r:id="rId2"/>
    <p:sldId id="365" r:id="rId3"/>
    <p:sldId id="264" r:id="rId4"/>
    <p:sldId id="313" r:id="rId5"/>
    <p:sldId id="293" r:id="rId6"/>
    <p:sldId id="345" r:id="rId7"/>
    <p:sldId id="316" r:id="rId8"/>
    <p:sldId id="361" r:id="rId9"/>
    <p:sldId id="343" r:id="rId10"/>
    <p:sldId id="347" r:id="rId11"/>
    <p:sldId id="346" r:id="rId12"/>
    <p:sldId id="348" r:id="rId13"/>
    <p:sldId id="352" r:id="rId14"/>
    <p:sldId id="349" r:id="rId15"/>
    <p:sldId id="362" r:id="rId16"/>
    <p:sldId id="363" r:id="rId17"/>
    <p:sldId id="350" r:id="rId18"/>
    <p:sldId id="351" r:id="rId19"/>
    <p:sldId id="364" r:id="rId20"/>
    <p:sldId id="317" r:id="rId21"/>
    <p:sldId id="332" r:id="rId22"/>
    <p:sldId id="353" r:id="rId23"/>
    <p:sldId id="354" r:id="rId24"/>
    <p:sldId id="355" r:id="rId25"/>
    <p:sldId id="360" r:id="rId26"/>
    <p:sldId id="356" r:id="rId27"/>
    <p:sldId id="357" r:id="rId28"/>
    <p:sldId id="358" r:id="rId29"/>
    <p:sldId id="359" r:id="rId30"/>
    <p:sldId id="318" r:id="rId31"/>
    <p:sldId id="337" r:id="rId32"/>
    <p:sldId id="338" r:id="rId33"/>
    <p:sldId id="336" r:id="rId34"/>
    <p:sldId id="326" r:id="rId35"/>
    <p:sldId id="335" r:id="rId36"/>
    <p:sldId id="341" r:id="rId37"/>
    <p:sldId id="342" r:id="rId38"/>
    <p:sldId id="344" r:id="rId39"/>
    <p:sldId id="339" r:id="rId40"/>
    <p:sldId id="340" r:id="rId41"/>
    <p:sldId id="329" r:id="rId42"/>
    <p:sldId id="330" r:id="rId43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5CF"/>
    <a:srgbClr val="E4DFCA"/>
    <a:srgbClr val="BC0025"/>
    <a:srgbClr val="C0001B"/>
    <a:srgbClr val="F0D594"/>
    <a:srgbClr val="D6CCAD"/>
    <a:srgbClr val="FF8705"/>
    <a:srgbClr val="ECE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47" autoAdjust="0"/>
  </p:normalViewPr>
  <p:slideViewPr>
    <p:cSldViewPr snapToGrid="0">
      <p:cViewPr varScale="1">
        <p:scale>
          <a:sx n="69" d="100"/>
          <a:sy n="69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1418D78-B393-6344-8068-AE995F001EE6}" type="datetime1">
              <a:rPr lang="en-US"/>
              <a:pPr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F82B632-EE84-1A42-A77F-C724C166B0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73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4DE44-B11D-2C4E-BA8A-5562EEBF1F4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09B35-476A-5C4F-ACFA-1135F1732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27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Karen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70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41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589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15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2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24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054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829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93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030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91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Karen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0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205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97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801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723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240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300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516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765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174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20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915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86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997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129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570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623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872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464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68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91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74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91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35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25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09B35-476A-5C4F-ACFA-1135F17329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4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E9E5CF"/>
              </a:gs>
              <a:gs pos="100000">
                <a:schemeClr val="bg1"/>
              </a:gs>
            </a:gsLst>
            <a:lin ang="348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ound Single Corner Rectangle 2"/>
          <p:cNvSpPr/>
          <p:nvPr userDrawn="1"/>
        </p:nvSpPr>
        <p:spPr>
          <a:xfrm flipV="1">
            <a:off x="596900" y="546100"/>
            <a:ext cx="7950200" cy="5651500"/>
          </a:xfrm>
          <a:prstGeom prst="round1Rect">
            <a:avLst/>
          </a:prstGeom>
          <a:gradFill flip="none" rotWithShape="1">
            <a:gsLst>
              <a:gs pos="0">
                <a:srgbClr val="800000"/>
              </a:gs>
              <a:gs pos="100000">
                <a:srgbClr val="BC0025"/>
              </a:gs>
            </a:gsLst>
            <a:lin ang="19140000" scaled="0"/>
            <a:tileRect/>
          </a:gradFill>
          <a:ln>
            <a:noFill/>
          </a:ln>
          <a:effectLst>
            <a:outerShdw blurRad="76200" dist="38100" dir="18900000">
              <a:srgbClr val="4A452A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7" descr="PP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600075"/>
            <a:ext cx="1590675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539750" y="494435"/>
            <a:ext cx="120650" cy="115165"/>
          </a:xfrm>
          <a:prstGeom prst="rect">
            <a:avLst/>
          </a:prstGeom>
          <a:gradFill flip="none" rotWithShape="1">
            <a:gsLst>
              <a:gs pos="0">
                <a:srgbClr val="CB001D"/>
              </a:gs>
              <a:gs pos="72000">
                <a:srgbClr val="80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0000" dist="23000" dir="3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5" descr="uwlogo_web_lrg_ctrWH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1466850"/>
            <a:ext cx="4500562" cy="3014663"/>
          </a:xfrm>
          <a:prstGeom prst="rect">
            <a:avLst/>
          </a:prstGeom>
          <a:noFill/>
          <a:ln>
            <a:noFill/>
          </a:ln>
          <a:effectLst>
            <a:outerShdw blurRad="38100" dist="25401" dir="2700000" rotWithShape="0">
              <a:srgbClr val="000000">
                <a:alpha val="2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9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77900" y="800100"/>
            <a:ext cx="7137400" cy="496570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68"/>
              </a:spcBef>
              <a:buFontTx/>
              <a:buNone/>
              <a:defRPr sz="2000" baseline="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2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rgbClr val="BC0025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11500"/>
            <a:ext cx="6400800" cy="23749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8491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765300"/>
            <a:ext cx="7594600" cy="4208463"/>
          </a:xfrm>
          <a:prstGeom prst="rect">
            <a:avLst/>
          </a:prstGeom>
        </p:spPr>
        <p:txBody>
          <a:bodyPr/>
          <a:lstStyle>
            <a:lvl1pPr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27100" y="749300"/>
            <a:ext cx="7543800" cy="876300"/>
          </a:xfrm>
          <a:prstGeom prst="rect">
            <a:avLst/>
          </a:prstGeom>
        </p:spPr>
        <p:txBody>
          <a:bodyPr vert="horz"/>
          <a:lstStyle>
            <a:lvl1pPr algn="l">
              <a:defRPr sz="3400" b="0" i="0">
                <a:solidFill>
                  <a:srgbClr val="BC0025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73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753269"/>
            <a:ext cx="7759700" cy="1135062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rgbClr val="BC0025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78000"/>
            <a:ext cx="7759700" cy="4157663"/>
          </a:xfrm>
          <a:prstGeom prst="rect">
            <a:avLst/>
          </a:prstGeom>
        </p:spPr>
        <p:txBody>
          <a:bodyPr/>
          <a:lstStyle>
            <a:lvl1pPr>
              <a:spcBef>
                <a:spcPts val="900"/>
              </a:spcBef>
              <a:buClr>
                <a:srgbClr val="BC0025"/>
              </a:buClr>
              <a:buFont typeface="Wingdings" charset="2"/>
              <a:buChar char="§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94360" indent="-228600">
              <a:spcBef>
                <a:spcPts val="900"/>
              </a:spcBef>
              <a:buClr>
                <a:srgbClr val="BC0025"/>
              </a:buClr>
              <a:buSzPct val="110000"/>
              <a:buFont typeface="Arial"/>
              <a:buChar char="•"/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22960">
              <a:spcBef>
                <a:spcPts val="900"/>
              </a:spcBef>
              <a:buClr>
                <a:schemeClr val="tx1">
                  <a:lumMod val="50000"/>
                  <a:lumOff val="50000"/>
                </a:schemeClr>
              </a:buClr>
              <a:buSzPct val="110000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05840">
              <a:spcBef>
                <a:spcPts val="900"/>
              </a:spcBef>
              <a:buClr>
                <a:schemeClr val="bg1">
                  <a:lumMod val="65000"/>
                </a:schemeClr>
              </a:buClr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188720" indent="-228600">
              <a:spcBef>
                <a:spcPts val="900"/>
              </a:spcBef>
              <a:buSzPct val="80000"/>
              <a:buFont typeface="Courier New"/>
              <a:buChar char="o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059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 flipV="1">
            <a:off x="596900" y="546100"/>
            <a:ext cx="7950200" cy="5651500"/>
          </a:xfrm>
          <a:prstGeom prst="round1Rect">
            <a:avLst/>
          </a:prstGeom>
          <a:gradFill flip="none" rotWithShape="1">
            <a:gsLst>
              <a:gs pos="0">
                <a:srgbClr val="800000"/>
              </a:gs>
              <a:gs pos="100000">
                <a:srgbClr val="BC0025"/>
              </a:gs>
            </a:gsLst>
            <a:lin ang="19140000" scaled="0"/>
            <a:tileRect/>
          </a:gradFill>
          <a:ln>
            <a:noFill/>
          </a:ln>
          <a:effectLst>
            <a:outerShdw blurRad="76200" dist="38100" dir="18900000">
              <a:srgbClr val="4A452A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539750" y="494435"/>
            <a:ext cx="120650" cy="115165"/>
          </a:xfrm>
          <a:prstGeom prst="rect">
            <a:avLst/>
          </a:prstGeom>
          <a:gradFill flip="none" rotWithShape="1">
            <a:gsLst>
              <a:gs pos="0">
                <a:srgbClr val="CB001D"/>
              </a:gs>
              <a:gs pos="72000">
                <a:srgbClr val="80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0000" dist="23000" dir="3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911600"/>
            <a:ext cx="7516812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1713" y="24114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625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749300"/>
            <a:ext cx="7569200" cy="838200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rgbClr val="BC0025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778000"/>
            <a:ext cx="3505200" cy="4525963"/>
          </a:xfrm>
          <a:prstGeom prst="rect">
            <a:avLst/>
          </a:prstGeom>
        </p:spPr>
        <p:txBody>
          <a:bodyPr/>
          <a:lstStyle>
            <a:lvl1pPr marL="274320" indent="-274320">
              <a:spcBef>
                <a:spcPts val="600"/>
              </a:spcBef>
              <a:buClr>
                <a:srgbClr val="BC0025"/>
              </a:buClr>
              <a:buFont typeface="Wingdings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-228600">
              <a:spcBef>
                <a:spcPts val="600"/>
              </a:spcBef>
              <a:buClr>
                <a:srgbClr val="BC0025"/>
              </a:buClr>
              <a:buSzPct val="110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731520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110000"/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05840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18872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/>
              <a:buChar char="o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778000"/>
            <a:ext cx="3733800" cy="4386263"/>
          </a:xfrm>
          <a:prstGeom prst="rect">
            <a:avLst/>
          </a:prstGeom>
        </p:spPr>
        <p:txBody>
          <a:bodyPr/>
          <a:lstStyle>
            <a:lvl1pPr marL="274320" indent="-274320">
              <a:spcBef>
                <a:spcPts val="600"/>
              </a:spcBef>
              <a:buClr>
                <a:srgbClr val="BC0025"/>
              </a:buClr>
              <a:buFont typeface="Wingdings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-228600">
              <a:spcBef>
                <a:spcPts val="600"/>
              </a:spcBef>
              <a:buClr>
                <a:srgbClr val="BC0025"/>
              </a:buClr>
              <a:buSzPct val="110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731520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110000"/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05840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188720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80000"/>
              <a:buFont typeface="Courier New"/>
              <a:buChar char="o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363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rot="5400000">
            <a:off x="2578100" y="3886200"/>
            <a:ext cx="3911600" cy="0"/>
          </a:xfrm>
          <a:prstGeom prst="line">
            <a:avLst/>
          </a:prstGeom>
          <a:ln w="63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745331"/>
            <a:ext cx="7835900" cy="1023938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rgbClr val="BC0025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1801019"/>
            <a:ext cx="3556000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 b="1" cap="all" baseline="0">
                <a:solidFill>
                  <a:srgbClr val="BC002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9800" y="2174875"/>
            <a:ext cx="3530600" cy="3951288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600"/>
              </a:spcBef>
              <a:buClr>
                <a:srgbClr val="BC0025"/>
              </a:buClr>
              <a:buFont typeface="Wingdings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-228600">
              <a:spcBef>
                <a:spcPts val="600"/>
              </a:spcBef>
              <a:buClr>
                <a:srgbClr val="BC0025"/>
              </a:buClr>
              <a:buSzPct val="110000"/>
              <a:buFont typeface="Arial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685800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110000"/>
              <a:buFont typeface="Arial"/>
              <a:buChar char="•"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914400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97280" indent="-182880">
              <a:spcBef>
                <a:spcPts val="600"/>
              </a:spcBef>
              <a:buSzPct val="80000"/>
              <a:buFont typeface="Courier New"/>
              <a:buChar char="o"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1813"/>
            <a:ext cx="4041775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 b="1" cap="all">
                <a:solidFill>
                  <a:srgbClr val="BC002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600"/>
              </a:spcBef>
              <a:buClr>
                <a:srgbClr val="BC0025"/>
              </a:buClr>
              <a:buFont typeface="Wingdings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-228600">
              <a:spcBef>
                <a:spcPts val="600"/>
              </a:spcBef>
              <a:buClr>
                <a:srgbClr val="BC0025"/>
              </a:buClr>
              <a:buSzPct val="110000"/>
              <a:buFont typeface="Arial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685800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110000"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914400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97280" indent="-182880">
              <a:spcBef>
                <a:spcPts val="600"/>
              </a:spcBef>
              <a:buSzPct val="80000"/>
              <a:buFont typeface="Courier New"/>
              <a:buChar char="o"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722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927100"/>
            <a:ext cx="2578100" cy="609600"/>
          </a:xfrm>
          <a:prstGeom prst="rect">
            <a:avLst/>
          </a:prstGeom>
        </p:spPr>
        <p:txBody>
          <a:bodyPr anchor="t"/>
          <a:lstStyle>
            <a:lvl1pPr algn="l">
              <a:defRPr sz="1800" b="1" cap="all">
                <a:solidFill>
                  <a:srgbClr val="BC002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0" y="825500"/>
            <a:ext cx="5111750" cy="5313363"/>
          </a:xfrm>
          <a:prstGeom prst="rect">
            <a:avLst/>
          </a:prstGeom>
        </p:spPr>
        <p:txBody>
          <a:bodyPr/>
          <a:lstStyle>
            <a:lvl1pPr marL="274320" indent="-274320">
              <a:spcBef>
                <a:spcPts val="900"/>
              </a:spcBef>
              <a:buClr>
                <a:srgbClr val="BC0025"/>
              </a:buClr>
              <a:buFont typeface="Wingdings" charset="2"/>
              <a:buChar char="§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-228600">
              <a:spcBef>
                <a:spcPts val="900"/>
              </a:spcBef>
              <a:buClr>
                <a:srgbClr val="BC0025"/>
              </a:buClr>
              <a:buSzPct val="110000"/>
              <a:buFont typeface="Arial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685800" indent="-228600">
              <a:spcBef>
                <a:spcPts val="900"/>
              </a:spcBef>
              <a:buClr>
                <a:schemeClr val="tx1">
                  <a:lumMod val="50000"/>
                  <a:lumOff val="50000"/>
                </a:schemeClr>
              </a:buClr>
              <a:buSzPct val="110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914400">
              <a:spcBef>
                <a:spcPts val="900"/>
              </a:spcBef>
              <a:buClr>
                <a:schemeClr val="bg1">
                  <a:lumMod val="65000"/>
                </a:schemeClr>
              </a:buClr>
              <a:buSzPct val="110000"/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97280">
              <a:spcBef>
                <a:spcPts val="900"/>
              </a:spcBef>
              <a:buSzPct val="80000"/>
              <a:buFont typeface="Courier New"/>
              <a:buChar char="o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9800" y="1663700"/>
            <a:ext cx="2601913" cy="4462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176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800600"/>
            <a:ext cx="6249988" cy="566738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rgbClr val="BC002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28700" y="927101"/>
            <a:ext cx="6134100" cy="38004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9800" y="5367338"/>
            <a:ext cx="624998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805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9E5CF"/>
            </a:gs>
            <a:gs pos="100000">
              <a:schemeClr val="bg1"/>
            </a:gs>
          </a:gsLst>
          <a:lin ang="33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ound Single Corner Rectangle 124"/>
          <p:cNvSpPr/>
          <p:nvPr userDrawn="1"/>
        </p:nvSpPr>
        <p:spPr>
          <a:xfrm flipV="1">
            <a:off x="596900" y="546100"/>
            <a:ext cx="7950200" cy="5651500"/>
          </a:xfrm>
          <a:prstGeom prst="round1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8900000">
              <a:srgbClr val="4A452A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5" name="Rectangle 134"/>
          <p:cNvSpPr/>
          <p:nvPr userDrawn="1"/>
        </p:nvSpPr>
        <p:spPr>
          <a:xfrm>
            <a:off x="539750" y="494435"/>
            <a:ext cx="120650" cy="115165"/>
          </a:xfrm>
          <a:prstGeom prst="rect">
            <a:avLst/>
          </a:prstGeom>
          <a:gradFill flip="none" rotWithShape="1">
            <a:gsLst>
              <a:gs pos="0">
                <a:srgbClr val="CB001D"/>
              </a:gs>
              <a:gs pos="72000">
                <a:srgbClr val="80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0000" dist="23000" dir="3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0" name="Picture 5" descr="uwlogo_web_sm_ctr.eps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538" y="5937250"/>
            <a:ext cx="1219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0" r:id="rId2"/>
    <p:sldLayoutId id="2147483821" r:id="rId3"/>
    <p:sldLayoutId id="2147483822" r:id="rId4"/>
    <p:sldLayoutId id="2147483828" r:id="rId5"/>
    <p:sldLayoutId id="2147483823" r:id="rId6"/>
    <p:sldLayoutId id="2147483829" r:id="rId7"/>
    <p:sldLayoutId id="2147483824" r:id="rId8"/>
    <p:sldLayoutId id="2147483825" r:id="rId9"/>
    <p:sldLayoutId id="2147483826" r:id="rId10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Uma3zBo-h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6sWt-xWZ6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F_ignSFcd4&amp;t=177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c4VwGeE4AM" TargetMode="External"/><Relationship Id="rId2" Type="http://schemas.openxmlformats.org/officeDocument/2006/relationships/hyperlink" Target="https://www.youtube.com/watch?v=vNovSnDi0HA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7wXuGhkJSKs&amp;t=306s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6025"/>
            <a:ext cx="7772400" cy="1470025"/>
          </a:xfrm>
        </p:spPr>
        <p:txBody>
          <a:bodyPr/>
          <a:lstStyle/>
          <a:p>
            <a:r>
              <a:rPr lang="en-US" dirty="0"/>
              <a:t>Teaching Active Listening Skills Across Proficiency Levels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78200"/>
            <a:ext cx="6400800" cy="2260600"/>
          </a:xfrm>
        </p:spPr>
        <p:txBody>
          <a:bodyPr/>
          <a:lstStyle/>
          <a:p>
            <a:r>
              <a:rPr lang="en-US" dirty="0"/>
              <a:t>Karen Evans-Romaine</a:t>
            </a:r>
          </a:p>
          <a:p>
            <a:r>
              <a:rPr lang="en-US" dirty="0"/>
              <a:t>University of Wisconsin-Madison</a:t>
            </a:r>
          </a:p>
          <a:p>
            <a:r>
              <a:rPr lang="en-US" sz="1800" dirty="0"/>
              <a:t>Flagship Teacher Training Workshop</a:t>
            </a:r>
          </a:p>
          <a:p>
            <a:r>
              <a:rPr lang="en-US" sz="1800" dirty="0"/>
              <a:t>Indiana University</a:t>
            </a:r>
          </a:p>
          <a:p>
            <a:r>
              <a:rPr lang="en-US" sz="1800" dirty="0"/>
              <a:t>8 April 2021</a:t>
            </a:r>
          </a:p>
          <a:p>
            <a:endParaRPr lang="en-US" sz="1800" dirty="0"/>
          </a:p>
          <a:p>
            <a:endParaRPr lang="en-US" sz="1800" i="1" dirty="0"/>
          </a:p>
        </p:txBody>
      </p:sp>
      <p:pic>
        <p:nvPicPr>
          <p:cNvPr id="7" name="Picture 6" descr="TLF_logo_w_taglin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613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 err="1"/>
              <a:t>Golosa</a:t>
            </a:r>
            <a:r>
              <a:rPr lang="en-US" sz="2400" dirty="0"/>
              <a:t>, Unit 6: </a:t>
            </a:r>
            <a:r>
              <a:rPr lang="en-US" sz="2400" dirty="0">
                <a:hlinkClick r:id="rId3"/>
              </a:rPr>
              <a:t>https://www.youtube.com/watch?v=AUma3zBo-hk</a:t>
            </a:r>
            <a:endParaRPr lang="en-US" sz="2400" dirty="0"/>
          </a:p>
          <a:p>
            <a:pPr marL="857250" lvl="1" indent="-457200">
              <a:buFont typeface="Arial"/>
              <a:buChar char="•"/>
            </a:pPr>
            <a:r>
              <a:rPr lang="en-US" sz="2400" dirty="0"/>
              <a:t>Minute 2 – 3.40: apartment in Arkhangelsk</a:t>
            </a:r>
          </a:p>
          <a:p>
            <a:pPr marL="857250" lvl="1" indent="-457200">
              <a:buFont typeface="Arial"/>
              <a:buChar char="•"/>
            </a:pPr>
            <a:r>
              <a:rPr lang="en-US" sz="2400" dirty="0"/>
              <a:t>Minute 3:40 – 4:30: apartment in Petersburg</a:t>
            </a:r>
          </a:p>
          <a:p>
            <a:pPr marL="857250" lvl="1" indent="-457200">
              <a:buFont typeface="Arial"/>
              <a:buChar char="•"/>
            </a:pPr>
            <a:r>
              <a:rPr lang="en-US" sz="2400" dirty="0"/>
              <a:t>Minute 4:30 – 7:56: dacha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Activities during listening (</a:t>
            </a:r>
            <a:r>
              <a:rPr lang="en-US" sz="2400" dirty="0" err="1"/>
              <a:t>Brandl</a:t>
            </a:r>
            <a:r>
              <a:rPr lang="en-US" sz="2400" dirty="0"/>
              <a:t> has an extensive list):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List rooms; furniture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Matching (Who is doing what with their housing? Who lives where? What does this word mean?)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Check off from a list what words are said (furniture, rooms, etc.)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True/false, multiple-choice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Fill-ins; short-answer responses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1. </a:t>
            </a:r>
            <a:r>
              <a:rPr lang="en-US" sz="3200" dirty="0" err="1"/>
              <a:t>Golosa</a:t>
            </a:r>
            <a:r>
              <a:rPr lang="en-US" sz="3200" dirty="0"/>
              <a:t> 1, Unit 6: Apartment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208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Post-listening extension activities: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Tell your partner about the apartments and dacha on the video.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  <a:ea typeface="Calibri" panose="020F0502020204030204" pitchFamily="34" charset="0"/>
              </a:rPr>
              <a:t>Make a drawing/scheme of one or more of these living places with your partner. One retells, the other makes a drawing/scheme.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Tell your partner about your house/apartment.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</a:rPr>
              <a:t>Write a composition about MM’s dacha, about the apartment in Arkhangelsk, or about your house/apartment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</a:rPr>
              <a:t>Conduct a video tour of your apartment/house/neighborhood.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</a:rPr>
              <a:t>Read some apartment ads; write an ad for one of the apartments or the dacha in the video.</a:t>
            </a:r>
            <a:endParaRPr lang="en-US" sz="20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1. </a:t>
            </a:r>
            <a:r>
              <a:rPr lang="en-US" sz="3200" dirty="0" err="1"/>
              <a:t>Golosa</a:t>
            </a:r>
            <a:r>
              <a:rPr lang="en-US" sz="3200" dirty="0"/>
              <a:t> 1, Unit 6: Apartment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38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Intermediate-level activity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hlinkClick r:id="rId3"/>
              </a:rPr>
              <a:t>https://www.youtube.com/watch?v=D6sWt-xWZ6Y</a:t>
            </a:r>
            <a:endParaRPr lang="en-US" sz="2400" dirty="0"/>
          </a:p>
          <a:p>
            <a:pPr marL="857250" lvl="1" indent="-457200">
              <a:buFont typeface="Arial"/>
              <a:buChar char="•"/>
            </a:pPr>
            <a:r>
              <a:rPr lang="en-US" sz="2400" dirty="0"/>
              <a:t>More complicated vocabulary, including ski words</a:t>
            </a:r>
            <a:r>
              <a:rPr lang="ru-RU" sz="2400" dirty="0"/>
              <a:t> </a:t>
            </a:r>
            <a:r>
              <a:rPr lang="en-US" sz="2400" dirty="0"/>
              <a:t>and slang</a:t>
            </a:r>
          </a:p>
          <a:p>
            <a:pPr marL="857250" lvl="1" indent="-457200">
              <a:buFont typeface="Arial"/>
              <a:buChar char="•"/>
            </a:pPr>
            <a:r>
              <a:rPr lang="en-US" sz="2400" dirty="0"/>
              <a:t>Faster speech rate</a:t>
            </a:r>
          </a:p>
          <a:p>
            <a:pPr marL="857250" lvl="1" indent="-457200">
              <a:buFont typeface="Arial"/>
              <a:buChar char="•"/>
            </a:pPr>
            <a:r>
              <a:rPr lang="en-US" sz="2400" dirty="0"/>
              <a:t>Acoustic interference: background music and sounds</a:t>
            </a:r>
          </a:p>
          <a:p>
            <a:pPr marL="857250" lvl="1" indent="-457200">
              <a:buFont typeface="Arial"/>
              <a:buChar char="•"/>
            </a:pPr>
            <a:r>
              <a:rPr lang="en-US" sz="2400" dirty="0"/>
              <a:t>Video sped up, blurred, scrambled</a:t>
            </a:r>
            <a:endParaRPr lang="ru-RU" sz="2400" dirty="0">
              <a:solidFill>
                <a:srgbClr val="2D3B45"/>
              </a:solidFill>
            </a:endParaRPr>
          </a:p>
          <a:p>
            <a:pPr marL="857250" lvl="1" indent="-457200">
              <a:buFont typeface="Arial"/>
              <a:buChar char="•"/>
            </a:pPr>
            <a:endParaRPr lang="en-US" sz="1800" dirty="0">
              <a:effectLst/>
              <a:latin typeface="New Yor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2. </a:t>
            </a:r>
            <a:r>
              <a:rPr lang="ru-RU" sz="3200" dirty="0"/>
              <a:t>По домам. Тимати</a:t>
            </a:r>
            <a:r>
              <a:rPr lang="en-US" sz="3200" dirty="0"/>
              <a:t>. 2010 </a:t>
            </a:r>
            <a:br>
              <a:rPr lang="en-US" sz="3200" dirty="0"/>
            </a:br>
            <a:r>
              <a:rPr lang="en-US" sz="3200" dirty="0"/>
              <a:t>(</a:t>
            </a:r>
            <a:r>
              <a:rPr lang="ru-RU" sz="3200" dirty="0"/>
              <a:t>Спасибо Анне Нестерчук за видео!)</a:t>
            </a:r>
            <a:endParaRPr lang="en-US" sz="3200" dirty="0"/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856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Pre-listening activities, schemata activation: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What might you expect to hear when someone gives you celebrity a tour of a ski lodge in the Alps?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</a:rPr>
              <a:t>Vocabulary review: rooms, furniture, parts of building (floor</a:t>
            </a:r>
            <a:r>
              <a:rPr lang="ru-RU" sz="2000" dirty="0">
                <a:solidFill>
                  <a:srgbClr val="2D3B45"/>
                </a:solidFill>
              </a:rPr>
              <a:t>: </a:t>
            </a:r>
            <a:r>
              <a:rPr lang="en-US" sz="2000" dirty="0">
                <a:solidFill>
                  <a:srgbClr val="2D3B45"/>
                </a:solidFill>
              </a:rPr>
              <a:t>corridor, entrance, etc.); cleaning and housekeeping </a:t>
            </a:r>
            <a:r>
              <a:rPr lang="ru-RU" sz="2000" dirty="0">
                <a:solidFill>
                  <a:srgbClr val="2D3B45"/>
                </a:solidFill>
              </a:rPr>
              <a:t>(мыть, стирать, убирать</a:t>
            </a:r>
            <a:r>
              <a:rPr lang="en-US" sz="2000" dirty="0">
                <a:solidFill>
                  <a:srgbClr val="2D3B45"/>
                </a:solidFill>
              </a:rPr>
              <a:t>/</a:t>
            </a:r>
            <a:r>
              <a:rPr lang="ru-RU" sz="2000" dirty="0">
                <a:solidFill>
                  <a:srgbClr val="2D3B45"/>
                </a:solidFill>
              </a:rPr>
              <a:t>убрать, накрывать</a:t>
            </a:r>
            <a:r>
              <a:rPr lang="en-US" sz="2000" dirty="0">
                <a:solidFill>
                  <a:srgbClr val="2D3B45"/>
                </a:solidFill>
              </a:rPr>
              <a:t>/</a:t>
            </a:r>
            <a:r>
              <a:rPr lang="ru-RU" sz="2000" dirty="0">
                <a:solidFill>
                  <a:srgbClr val="2D3B45"/>
                </a:solidFill>
              </a:rPr>
              <a:t>накрыть стол)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</a:rPr>
              <a:t>New vocabulary: </a:t>
            </a:r>
          </a:p>
          <a:p>
            <a:pPr marL="1257300" lvl="2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</a:rPr>
              <a:t>House words: </a:t>
            </a:r>
            <a:r>
              <a:rPr lang="ru-RU" sz="2000" dirty="0">
                <a:solidFill>
                  <a:srgbClr val="2D3B45"/>
                </a:solidFill>
              </a:rPr>
              <a:t>цокольный этаж</a:t>
            </a:r>
            <a:r>
              <a:rPr lang="en-US" sz="2000" dirty="0">
                <a:solidFill>
                  <a:srgbClr val="2D3B45"/>
                </a:solidFill>
              </a:rPr>
              <a:t>, </a:t>
            </a:r>
            <a:r>
              <a:rPr lang="ru-RU" sz="2000" dirty="0">
                <a:solidFill>
                  <a:srgbClr val="2D3B45"/>
                </a:solidFill>
              </a:rPr>
              <a:t>санузел</a:t>
            </a:r>
            <a:endParaRPr lang="en-US" sz="2000" dirty="0">
              <a:solidFill>
                <a:srgbClr val="2D3B45"/>
              </a:solidFill>
            </a:endParaRPr>
          </a:p>
          <a:p>
            <a:pPr marL="1257300" lvl="2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</a:rPr>
              <a:t>Ski words, equipment; slang they’ll hear</a:t>
            </a:r>
            <a:r>
              <a:rPr lang="ru-RU" sz="2000" dirty="0">
                <a:solidFill>
                  <a:srgbClr val="2D3B45"/>
                </a:solidFill>
              </a:rPr>
              <a:t> (братва, хата, валить)</a:t>
            </a:r>
            <a:r>
              <a:rPr lang="en-US" sz="2000" dirty="0">
                <a:solidFill>
                  <a:srgbClr val="2D3B45"/>
                </a:solidFill>
              </a:rPr>
              <a:t>;</a:t>
            </a:r>
            <a:r>
              <a:rPr lang="ru-RU" sz="2000" dirty="0">
                <a:solidFill>
                  <a:srgbClr val="2D3B45"/>
                </a:solidFill>
              </a:rPr>
              <a:t> по</a:t>
            </a:r>
            <a:r>
              <a:rPr lang="en-US" sz="2000" dirty="0">
                <a:solidFill>
                  <a:srgbClr val="2D3B45"/>
                </a:solidFill>
              </a:rPr>
              <a:t>/</a:t>
            </a:r>
            <a:r>
              <a:rPr lang="ru-RU" sz="2000" dirty="0">
                <a:solidFill>
                  <a:srgbClr val="2D3B45"/>
                </a:solidFill>
              </a:rPr>
              <a:t>любоваться (чем)</a:t>
            </a:r>
          </a:p>
          <a:p>
            <a:pPr marL="400050" lvl="1" indent="0">
              <a:buNone/>
            </a:pPr>
            <a:endParaRPr lang="en-US" sz="1800" dirty="0">
              <a:effectLst/>
              <a:latin typeface="New Yor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2. </a:t>
            </a:r>
            <a:r>
              <a:rPr lang="ru-RU" sz="3200" dirty="0"/>
              <a:t>По домам. Тимати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81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Activities during listening: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Novice to Intermediate comprehension guide: 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Check off from a list what words are said (furniture, rooms, etc.)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D3B45"/>
                </a:solidFill>
              </a:rPr>
              <a:t>Global listening: What did you catch? Talk with a partner.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D3B45"/>
                </a:solidFill>
              </a:rPr>
              <a:t>What rooms did he mention?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D3B45"/>
                </a:solidFill>
              </a:rPr>
              <a:t>How many floors?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D3B45"/>
                </a:solidFill>
              </a:rPr>
              <a:t>What does he like to do in the house?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2D3B45"/>
                </a:solidFill>
              </a:rPr>
              <a:t>What do you want to learn more about?</a:t>
            </a:r>
            <a:endParaRPr lang="ru-RU" sz="2000" dirty="0">
              <a:solidFill>
                <a:srgbClr val="2D3B45"/>
              </a:solidFill>
            </a:endParaRPr>
          </a:p>
          <a:p>
            <a:pPr marL="857250" lvl="1" indent="-457200">
              <a:buFont typeface="Arial"/>
              <a:buChar char="•"/>
            </a:pPr>
            <a:endParaRPr lang="en-US" sz="1800" dirty="0">
              <a:effectLst/>
              <a:latin typeface="New Yor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2. </a:t>
            </a:r>
            <a:r>
              <a:rPr lang="ru-RU" sz="3200" dirty="0"/>
              <a:t>По домам. Тимати</a:t>
            </a:r>
            <a:endParaRPr lang="en-US" sz="3200" dirty="0"/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337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Activities during listening: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True/false, multiple-choice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Fill-ins (</a:t>
            </a:r>
            <a:r>
              <a:rPr lang="ru-RU" sz="18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Гостей зовут...</a:t>
            </a:r>
            <a:r>
              <a:rPr lang="en-US" sz="18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 short-answer responses (</a:t>
            </a:r>
            <a:r>
              <a:rPr lang="ru-RU" sz="18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этажей? Сколько спален?)</a:t>
            </a:r>
            <a:r>
              <a:rPr lang="en-US" sz="18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Как по-русски </a:t>
            </a:r>
            <a:r>
              <a:rPr lang="en-US" sz="18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“Life is good!”? </a:t>
            </a:r>
            <a:r>
              <a:rPr lang="ru-RU" sz="18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(3 варианта)</a:t>
            </a:r>
            <a:r>
              <a:rPr lang="en-US" sz="18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Какой высоты гора?</a:t>
            </a:r>
            <a:endParaRPr lang="en-US" sz="1800" dirty="0">
              <a:solidFill>
                <a:srgbClr val="2D3B4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Micro-activities on vocabulary building: </a:t>
            </a:r>
            <a:r>
              <a:rPr lang="ru-RU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Как по-русски </a:t>
            </a:r>
            <a:r>
              <a:rPr lang="en-US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(pearl, snowboard; </a:t>
            </a:r>
            <a:r>
              <a:rPr lang="ru-RU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Куда: </a:t>
            </a:r>
            <a:r>
              <a:rPr lang="en-US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inside/outside, up/down; plasma screen; protective glass); </a:t>
            </a:r>
            <a:r>
              <a:rPr lang="ru-RU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Как ещё можно сказать по-русски (девушки, молодые люди</a:t>
            </a:r>
            <a:r>
              <a:rPr lang="en-US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/</a:t>
            </a:r>
            <a:r>
              <a:rPr lang="ru-RU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парни, )</a:t>
            </a:r>
            <a:r>
              <a:rPr lang="en-US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; </a:t>
            </a:r>
            <a:r>
              <a:rPr lang="ru-RU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сокращения (Как расшифровывать и т.д. и т.п.?)</a:t>
            </a:r>
            <a:r>
              <a:rPr lang="en-US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; </a:t>
            </a:r>
            <a:endParaRPr lang="ru-RU" sz="1800" dirty="0">
              <a:solidFill>
                <a:srgbClr val="2D3B45"/>
              </a:solidFill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Micro-activities on motion and placement/positioning verbs: check off verbs from list </a:t>
            </a:r>
            <a:r>
              <a:rPr lang="ru-RU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(пониматься</a:t>
            </a:r>
            <a:r>
              <a:rPr lang="en-US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/</a:t>
            </a:r>
            <a:r>
              <a:rPr lang="ru-RU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подняться, вставлять</a:t>
            </a:r>
            <a:r>
              <a:rPr lang="en-US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/</a:t>
            </a:r>
            <a:r>
              <a:rPr lang="ru-RU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вставить, пойти </a:t>
            </a:r>
            <a:r>
              <a:rPr lang="en-US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[</a:t>
            </a:r>
            <a:r>
              <a:rPr lang="ru-RU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пойдёмте</a:t>
            </a:r>
            <a:r>
              <a:rPr lang="en-US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]</a:t>
            </a:r>
            <a:r>
              <a:rPr lang="ru-RU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, переходить</a:t>
            </a:r>
            <a:r>
              <a:rPr lang="en-US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/</a:t>
            </a:r>
            <a:r>
              <a:rPr lang="ru-RU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перейти к, ложиться, забрасывать</a:t>
            </a:r>
            <a:r>
              <a:rPr lang="en-US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/</a:t>
            </a:r>
            <a:r>
              <a:rPr lang="ru-RU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забросить)</a:t>
            </a:r>
            <a:endParaRPr lang="ru-RU" sz="1800" dirty="0">
              <a:solidFill>
                <a:srgbClr val="2D3B45"/>
              </a:solidFill>
            </a:endParaRPr>
          </a:p>
          <a:p>
            <a:pPr marL="857250" lvl="1" indent="-457200">
              <a:buFont typeface="Arial"/>
              <a:buChar char="•"/>
            </a:pPr>
            <a:endParaRPr lang="en-US" sz="1800" dirty="0">
              <a:effectLst/>
              <a:latin typeface="New Yor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2. </a:t>
            </a:r>
            <a:r>
              <a:rPr lang="ru-RU" sz="3200" dirty="0"/>
              <a:t>По домам. Тимати</a:t>
            </a:r>
            <a:endParaRPr lang="en-US" sz="3200" dirty="0"/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11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Activities during listening – breakdown by room: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800" dirty="0">
                <a:solidFill>
                  <a:srgbClr val="2D3B4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Что делает горничная?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800" dirty="0">
                <a:solidFill>
                  <a:srgbClr val="2D3B4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Сколько спален?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800" dirty="0">
                <a:solidFill>
                  <a:srgbClr val="2D3B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u-RU" sz="1800" dirty="0">
                <a:solidFill>
                  <a:srgbClr val="2D3B4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есть в каждой спальне? </a:t>
            </a:r>
            <a:r>
              <a:rPr lang="en-US" sz="1800" dirty="0">
                <a:solidFill>
                  <a:srgbClr val="2D3B4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(either check off a list or open-ended)</a:t>
            </a:r>
            <a:endParaRPr lang="en-US" sz="1800" dirty="0">
              <a:solidFill>
                <a:srgbClr val="2D3B4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Что есть в спа? Когда он туда ходит?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>
                <a:solidFill>
                  <a:srgbClr val="2D3B45"/>
                </a:solidFill>
                <a:cs typeface="Times New Roman" panose="02020603050405020304" pitchFamily="18" charset="0"/>
              </a:rPr>
              <a:t>Если «защита» значит </a:t>
            </a:r>
            <a:r>
              <a:rPr lang="en-US" sz="1600" dirty="0">
                <a:solidFill>
                  <a:srgbClr val="2D3B45"/>
                </a:solidFill>
                <a:cs typeface="Times New Roman" panose="02020603050405020304" pitchFamily="18" charset="0"/>
              </a:rPr>
              <a:t>“protection,” </a:t>
            </a:r>
            <a:r>
              <a:rPr lang="ru-RU" sz="1600" dirty="0">
                <a:solidFill>
                  <a:srgbClr val="2D3B45"/>
                </a:solidFill>
                <a:cs typeface="Times New Roman" panose="02020603050405020304" pitchFamily="18" charset="0"/>
              </a:rPr>
              <a:t>что такое «защитное стекло» на телевизоре?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>
                <a:solidFill>
                  <a:srgbClr val="2D3B45"/>
                </a:solidFill>
                <a:cs typeface="Times New Roman" panose="02020603050405020304" pitchFamily="18" charset="0"/>
              </a:rPr>
              <a:t>Куда он советует зайти в каком порядке?</a:t>
            </a:r>
            <a:endParaRPr lang="en-US" sz="1600" dirty="0">
              <a:solidFill>
                <a:srgbClr val="2D3B45"/>
              </a:solidFill>
              <a:cs typeface="Times New Roman" panose="02020603050405020304" pitchFamily="18" charset="0"/>
            </a:endParaRPr>
          </a:p>
          <a:p>
            <a:pPr lvl="3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>
                <a:solidFill>
                  <a:srgbClr val="2D3B45"/>
                </a:solidFill>
                <a:cs typeface="Times New Roman" panose="02020603050405020304" pitchFamily="18" charset="0"/>
              </a:rPr>
              <a:t>в душ</a:t>
            </a:r>
            <a:endParaRPr lang="en-US" sz="1600" dirty="0">
              <a:solidFill>
                <a:srgbClr val="2D3B45"/>
              </a:solidFill>
              <a:cs typeface="Times New Roman" panose="02020603050405020304" pitchFamily="18" charset="0"/>
            </a:endParaRPr>
          </a:p>
          <a:p>
            <a:pPr lvl="3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>
                <a:solidFill>
                  <a:srgbClr val="2D3B45"/>
                </a:solidFill>
                <a:cs typeface="Times New Roman" panose="02020603050405020304" pitchFamily="18" charset="0"/>
              </a:rPr>
              <a:t>в баню</a:t>
            </a:r>
            <a:endParaRPr lang="en-US" sz="1600" dirty="0">
              <a:solidFill>
                <a:srgbClr val="2D3B45"/>
              </a:solidFill>
              <a:cs typeface="Times New Roman" panose="02020603050405020304" pitchFamily="18" charset="0"/>
            </a:endParaRPr>
          </a:p>
          <a:p>
            <a:pPr lvl="3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600" dirty="0">
                <a:solidFill>
                  <a:srgbClr val="2D3B45"/>
                </a:solidFill>
                <a:cs typeface="Times New Roman" panose="02020603050405020304" pitchFamily="18" charset="0"/>
              </a:rPr>
              <a:t>в бассейн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Как можно слушать музыку в доме?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Кто ходит в маленький спортзал? Почему он «бонус зал»?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(skip 5.30 – 5.45)</a:t>
            </a:r>
            <a:endParaRPr lang="ru-RU" sz="1800" dirty="0">
              <a:solidFill>
                <a:srgbClr val="2D3B45"/>
              </a:solidFill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Как он смотрит кино? Что он пьёт?</a:t>
            </a:r>
            <a:r>
              <a:rPr lang="en-US" sz="1800" dirty="0">
                <a:solidFill>
                  <a:srgbClr val="2D3B45"/>
                </a:solidFill>
                <a:cs typeface="Times New Roman" panose="02020603050405020304" pitchFamily="18" charset="0"/>
              </a:rPr>
              <a:t> (skip 6.06 – 7.16)</a:t>
            </a:r>
            <a:endParaRPr lang="ru-RU" sz="1800" dirty="0">
              <a:solidFill>
                <a:srgbClr val="2D3B45"/>
              </a:solidFill>
            </a:endParaRPr>
          </a:p>
          <a:p>
            <a:pPr marL="857250" lvl="1" indent="-457200">
              <a:buFont typeface="Arial"/>
              <a:buChar char="•"/>
            </a:pPr>
            <a:endParaRPr lang="en-US" sz="1800" dirty="0">
              <a:effectLst/>
              <a:latin typeface="New Yor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2. </a:t>
            </a:r>
            <a:r>
              <a:rPr lang="ru-RU" sz="3200" dirty="0"/>
              <a:t>По домам. Тимати</a:t>
            </a:r>
            <a:endParaRPr lang="en-US" sz="3200" dirty="0"/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890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Discussion post-listening:</a:t>
            </a:r>
          </a:p>
          <a:p>
            <a:pPr marL="857250" lvl="1" indent="-457200">
              <a:buFont typeface="Arial"/>
              <a:buChar char="•"/>
            </a:pPr>
            <a:r>
              <a:rPr lang="ru-RU" sz="2400" dirty="0"/>
              <a:t>Кто чем занимается? Что делает горничная? Кто что готовит? Когда? Кто ему приносит чай?</a:t>
            </a:r>
            <a:endParaRPr lang="en-US" sz="2400" dirty="0"/>
          </a:p>
          <a:p>
            <a:pPr marL="857250" lvl="1" indent="-457200">
              <a:buFont typeface="Arial"/>
              <a:buChar char="•"/>
            </a:pPr>
            <a:r>
              <a:rPr lang="ru-RU" sz="2400" dirty="0"/>
              <a:t>Культура</a:t>
            </a:r>
            <a:r>
              <a:rPr lang="en-US" sz="2400" dirty="0"/>
              <a:t>: </a:t>
            </a:r>
            <a:r>
              <a:rPr lang="ru-RU" sz="2400" dirty="0"/>
              <a:t>Что едят на завтрак? На ужин? Какой чай он пьёт? Как отдыхают? Во что играют большой компанией в гостиной? Каким видом спорта занимаются только девушки? Какие роли у девушек по его описанию?</a:t>
            </a:r>
          </a:p>
          <a:p>
            <a:pPr marL="0" indent="0"/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2. </a:t>
            </a:r>
            <a:r>
              <a:rPr lang="ru-RU" sz="3200" dirty="0"/>
              <a:t>По домам. Тимати</a:t>
            </a:r>
            <a:endParaRPr lang="en-US" sz="3200" dirty="0"/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245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Micro-skills post-listening activities: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/>
              <a:t>Exercises with motion verbs used in the clip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/>
              <a:t>Mini-descriptions of rooms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/>
              <a:t>Descriptions of still shots in pairs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Focus on language for speaking:</a:t>
            </a:r>
          </a:p>
          <a:p>
            <a:pPr marL="857250" lvl="1" indent="-457200">
              <a:buFont typeface="Arial"/>
              <a:buChar char="•"/>
            </a:pPr>
            <a:r>
              <a:rPr lang="ru-RU" sz="20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Нам всегда готовы</a:t>
            </a:r>
            <a:r>
              <a:rPr lang="en-US" sz="20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.</a:t>
            </a:r>
            <a:r>
              <a:rPr lang="ru-RU" sz="20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 Нам всегда рады.</a:t>
            </a:r>
            <a:endParaRPr lang="en-US" sz="2000" dirty="0">
              <a:solidFill>
                <a:srgbClr val="2D3B45"/>
              </a:solidFill>
              <a:effectLst/>
              <a:ea typeface="Calibri" panose="020F0502020204030204" pitchFamily="34" charset="0"/>
            </a:endParaRPr>
          </a:p>
          <a:p>
            <a:pPr marL="857250" lvl="1" indent="-457200">
              <a:buFont typeface="Arial"/>
              <a:buChar char="•"/>
            </a:pPr>
            <a:r>
              <a:rPr lang="ru-RU" sz="2000" dirty="0">
                <a:solidFill>
                  <a:srgbClr val="2D3B45"/>
                </a:solidFill>
                <a:ea typeface="Calibri" panose="020F0502020204030204" pitchFamily="34" charset="0"/>
              </a:rPr>
              <a:t>Мы играем в мафию</a:t>
            </a:r>
            <a:r>
              <a:rPr lang="en-US" sz="2000" dirty="0">
                <a:solidFill>
                  <a:srgbClr val="2D3B45"/>
                </a:solidFill>
                <a:ea typeface="Calibri" panose="020F0502020204030204" pitchFamily="34" charset="0"/>
              </a:rPr>
              <a:t>.</a:t>
            </a:r>
          </a:p>
          <a:p>
            <a:pPr marL="857250" lvl="1" indent="-457200">
              <a:buFont typeface="Arial"/>
              <a:buChar char="•"/>
            </a:pPr>
            <a:r>
              <a:rPr lang="ru-RU" sz="2000" dirty="0">
                <a:solidFill>
                  <a:srgbClr val="2D3B45"/>
                </a:solidFill>
                <a:ea typeface="Calibri" panose="020F0502020204030204" pitchFamily="34" charset="0"/>
              </a:rPr>
              <a:t>Все пацаны в сборе</a:t>
            </a:r>
            <a:r>
              <a:rPr lang="en-US" sz="20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.</a:t>
            </a:r>
            <a:r>
              <a:rPr lang="ru-RU" sz="20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 (Все здесь.)</a:t>
            </a:r>
            <a:endParaRPr lang="en-US" sz="2000" dirty="0">
              <a:solidFill>
                <a:srgbClr val="2D3B45"/>
              </a:solidFill>
              <a:effectLst/>
              <a:ea typeface="Calibri" panose="020F0502020204030204" pitchFamily="34" charset="0"/>
            </a:endParaRPr>
          </a:p>
          <a:p>
            <a:pPr marL="857250" lvl="1" indent="-457200">
              <a:buFont typeface="Arial"/>
              <a:buChar char="•"/>
            </a:pPr>
            <a:r>
              <a:rPr lang="ru-RU" sz="2000" dirty="0">
                <a:solidFill>
                  <a:srgbClr val="2D3B45"/>
                </a:solidFill>
                <a:ea typeface="Calibri" panose="020F0502020204030204" pitchFamily="34" charset="0"/>
              </a:rPr>
              <a:t>Готовятся завтраки, обеды, ужины</a:t>
            </a:r>
            <a:r>
              <a:rPr lang="en-US" sz="2000" dirty="0">
                <a:solidFill>
                  <a:srgbClr val="2D3B45"/>
                </a:solidFill>
                <a:ea typeface="Calibri" panose="020F0502020204030204" pitchFamily="34" charset="0"/>
              </a:rPr>
              <a:t>.</a:t>
            </a:r>
            <a:r>
              <a:rPr lang="ru-RU" sz="2000" dirty="0">
                <a:solidFill>
                  <a:srgbClr val="2D3B45"/>
                </a:solidFill>
                <a:ea typeface="Calibri" panose="020F0502020204030204" pitchFamily="34" charset="0"/>
              </a:rPr>
              <a:t> Накрывается стол.</a:t>
            </a:r>
            <a:endParaRPr lang="en-US" sz="2000" dirty="0">
              <a:solidFill>
                <a:srgbClr val="2D3B45"/>
              </a:solidFill>
              <a:effectLst/>
              <a:ea typeface="Calibri" panose="020F0502020204030204" pitchFamily="34" charset="0"/>
            </a:endParaRPr>
          </a:p>
          <a:p>
            <a:pPr marL="857250" lvl="1" indent="-457200">
              <a:buFont typeface="Arial"/>
              <a:buChar char="•"/>
            </a:pPr>
            <a:r>
              <a:rPr lang="ru-RU" sz="2000" dirty="0">
                <a:solidFill>
                  <a:srgbClr val="2D3B45"/>
                </a:solidFill>
              </a:rPr>
              <a:t>Здесь жарят шашлыки</a:t>
            </a:r>
            <a:r>
              <a:rPr lang="en-US" sz="2000" dirty="0">
                <a:solidFill>
                  <a:srgbClr val="2D3B45"/>
                </a:solidFill>
              </a:rPr>
              <a:t>.</a:t>
            </a:r>
            <a:endParaRPr lang="ru-RU" sz="2000" dirty="0">
              <a:solidFill>
                <a:srgbClr val="2D3B45"/>
              </a:solidFill>
            </a:endParaRPr>
          </a:p>
          <a:p>
            <a:pPr marL="857250" lvl="1" indent="-457200">
              <a:buFont typeface="Arial"/>
              <a:buChar char="•"/>
            </a:pPr>
            <a:r>
              <a:rPr lang="ru-RU" sz="2000" dirty="0">
                <a:solidFill>
                  <a:srgbClr val="2D3B45"/>
                </a:solidFill>
              </a:rPr>
              <a:t>Судя по всему, ты неплохо устроился.</a:t>
            </a:r>
            <a:endParaRPr lang="en-US" sz="20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2. </a:t>
            </a:r>
            <a:r>
              <a:rPr lang="ru-RU" sz="3200" dirty="0"/>
              <a:t>По домам. Тимати</a:t>
            </a:r>
            <a:endParaRPr lang="en-US" sz="3200" dirty="0"/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080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Post-listening extension activities: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Tell your partner about the house.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  <a:ea typeface="Calibri" panose="020F0502020204030204" pitchFamily="34" charset="0"/>
              </a:rPr>
              <a:t>Reconstruct the house tour: make a map.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Write an alternate narration for the video.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 err="1">
                <a:solidFill>
                  <a:srgbClr val="2D3B45"/>
                </a:solidFill>
                <a:ea typeface="Calibri" panose="020F0502020204030204" pitchFamily="34" charset="0"/>
              </a:rPr>
              <a:t>Timati</a:t>
            </a:r>
            <a:r>
              <a:rPr lang="en-US" sz="2000" dirty="0">
                <a:solidFill>
                  <a:srgbClr val="2D3B45"/>
                </a:solidFill>
                <a:ea typeface="Calibri" panose="020F0502020204030204" pitchFamily="34" charset="0"/>
              </a:rPr>
              <a:t> wants to rent out his house off-season. Create a tourist brochure.</a:t>
            </a:r>
            <a:endParaRPr lang="en-US" sz="2000" dirty="0">
              <a:solidFill>
                <a:srgbClr val="2D3B45"/>
              </a:solidFill>
              <a:effectLst/>
              <a:ea typeface="Calibri" panose="020F0502020204030204" pitchFamily="34" charset="0"/>
            </a:endParaRP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</a:rPr>
              <a:t>Conduct a video tour of your celebrity home / dream home.</a:t>
            </a:r>
            <a:endParaRPr lang="en-US" sz="20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2. </a:t>
            </a:r>
            <a:r>
              <a:rPr lang="ru-RU" sz="3200" dirty="0"/>
              <a:t>По домам. Тимати</a:t>
            </a:r>
            <a:endParaRPr lang="en-US" sz="3200" dirty="0"/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68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749300"/>
            <a:ext cx="7543800" cy="876300"/>
          </a:xfrm>
        </p:spPr>
        <p:txBody>
          <a:bodyPr/>
          <a:lstStyle/>
          <a:p>
            <a:r>
              <a:rPr lang="en-US" dirty="0"/>
              <a:t>What makes listening challenging?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536700"/>
            <a:ext cx="7594600" cy="4208463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/>
            <a:r>
              <a:rPr lang="en-US" dirty="0"/>
              <a:t>Your thoughts?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Write them in the chat!</a:t>
            </a:r>
          </a:p>
          <a:p>
            <a:endParaRPr lang="en-US" dirty="0"/>
          </a:p>
        </p:txBody>
      </p:sp>
      <p:pic>
        <p:nvPicPr>
          <p:cNvPr id="4" name="Picture 3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48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Vocabulary preparation (for example, from Larisa </a:t>
            </a:r>
            <a:r>
              <a:rPr lang="en-US" sz="2400" dirty="0" err="1"/>
              <a:t>Moskvitina</a:t>
            </a:r>
            <a:r>
              <a:rPr lang="en-US" sz="2400" dirty="0"/>
              <a:t>, </a:t>
            </a:r>
            <a:r>
              <a:rPr lang="en-US" sz="2400" i="1" dirty="0"/>
              <a:t>In the World of News </a:t>
            </a:r>
            <a:r>
              <a:rPr lang="en-US" sz="2400" dirty="0"/>
              <a:t>[</a:t>
            </a:r>
            <a:r>
              <a:rPr lang="ru-RU" sz="2400" i="1" dirty="0"/>
              <a:t>В мире новостей</a:t>
            </a:r>
            <a:r>
              <a:rPr lang="en-US" sz="2400" dirty="0"/>
              <a:t>])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Movement back and forth from content, to micro-level focus on language and content, to open discussion of content (from top-down to bottom-up strategy instruction and back again)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Exercises geared toward noticing and learning new expressions in carefully guided contexts, use of “islands” (</a:t>
            </a:r>
            <a:r>
              <a:rPr lang="en-US" sz="2400" dirty="0" err="1"/>
              <a:t>Shekhtman</a:t>
            </a:r>
            <a:r>
              <a:rPr lang="en-US" sz="2400" dirty="0"/>
              <a:t>)</a:t>
            </a:r>
          </a:p>
          <a:p>
            <a:pPr mar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Advanced-level listening course on media</a:t>
            </a:r>
            <a:br>
              <a:rPr lang="en-US" sz="3200" dirty="0"/>
            </a:br>
            <a:r>
              <a:rPr lang="en-US" sz="3200" dirty="0"/>
              <a:t>Instructional Methods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42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228600" lvl="1">
              <a:buFont typeface="Arial" panose="020B0604020202020204" pitchFamily="34" charset="0"/>
              <a:buChar char="•"/>
            </a:pPr>
            <a:r>
              <a:rPr lang="en-US" sz="2000" dirty="0"/>
              <a:t>Film assigned for homework with series of content questions</a:t>
            </a:r>
          </a:p>
          <a:p>
            <a:pPr marL="228600" lvl="1">
              <a:buFont typeface="Arial" panose="020B0604020202020204" pitchFamily="34" charset="0"/>
              <a:buChar char="•"/>
            </a:pPr>
            <a:r>
              <a:rPr lang="en-US" sz="2000" dirty="0"/>
              <a:t>In class review of film and discussion of content questions:</a:t>
            </a:r>
          </a:p>
          <a:p>
            <a:pPr marL="457200" lvl="2">
              <a:buFont typeface="Arial" panose="020B0604020202020204" pitchFamily="34" charset="0"/>
              <a:buChar char="•"/>
            </a:pPr>
            <a:r>
              <a:rPr lang="en-US" sz="1800" dirty="0"/>
              <a:t>Macro: play one scene or segment in full (examples from Gorbachev film: opening on perestroika; introduction to Brezhnev), have students discuss relevant content questions in small groups</a:t>
            </a:r>
          </a:p>
          <a:p>
            <a:pPr marL="457200" lvl="2">
              <a:buFont typeface="Arial" panose="020B0604020202020204" pitchFamily="34" charset="0"/>
              <a:buChar char="•"/>
            </a:pPr>
            <a:r>
              <a:rPr lang="en-US" sz="1800" dirty="0"/>
              <a:t>Micro: play scene/segment again, pausing to focus on both responses to questions and on specific phrases</a:t>
            </a:r>
          </a:p>
          <a:p>
            <a:pPr marL="457200" lvl="2">
              <a:buFont typeface="Arial" panose="020B0604020202020204" pitchFamily="34" charset="0"/>
              <a:buChar char="•"/>
            </a:pPr>
            <a:r>
              <a:rPr lang="en-US" sz="1800" dirty="0"/>
              <a:t>Macro: play entire scene/segment again, have students discuss answers to questions in small groups; go over responses together as a class</a:t>
            </a:r>
          </a:p>
          <a:p>
            <a:pPr marL="457200" lvl="2">
              <a:buFont typeface="Arial" panose="020B0604020202020204" pitchFamily="34" charset="0"/>
              <a:buChar char="•"/>
            </a:pPr>
            <a:r>
              <a:rPr lang="en-US" sz="1800" dirty="0"/>
              <a:t>Micro: focus again on responses and to review specific linguistic features, synonyms, reconstruct phrases for acquisition and adaptation</a:t>
            </a:r>
          </a:p>
          <a:p>
            <a:pPr marL="457200" lvl="2">
              <a:buFont typeface="Arial" panose="020B0604020202020204" pitchFamily="34" charset="0"/>
              <a:buChar char="•"/>
            </a:pPr>
            <a:r>
              <a:rPr lang="en-US" sz="1800" dirty="0"/>
              <a:t>Macro: global discussion of scene/segment, storyline, featured figures, historical context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Sample Class: Documentary Film or Interview 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199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https://www.youtube.com/watch?v=TF_ignSFcd4&amp;t=177s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2400"/>
              <a:t>Pre-listening </a:t>
            </a:r>
            <a:r>
              <a:rPr lang="en-US" sz="2400" dirty="0"/>
              <a:t>activities, schemata activation: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Students will have read a brief online biography of Gorbachev.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  <a:ea typeface="Calibri" panose="020F0502020204030204" pitchFamily="34" charset="0"/>
              </a:rPr>
              <a:t>Class discussion in small groups, then together: </a:t>
            </a:r>
            <a:r>
              <a:rPr lang="ru-RU" sz="2000" dirty="0">
                <a:solidFill>
                  <a:srgbClr val="2D3B45"/>
                </a:solidFill>
                <a:ea typeface="Calibri" panose="020F0502020204030204" pitchFamily="34" charset="0"/>
              </a:rPr>
              <a:t>Что вы знаете о Горбачёве? О чём вы думаете, когда вы слышите слова «перестройка» и «гласность»? </a:t>
            </a:r>
            <a:endParaRPr lang="en-US" sz="2000" dirty="0">
              <a:solidFill>
                <a:srgbClr val="2D3B45"/>
              </a:solidFill>
              <a:effectLst/>
              <a:ea typeface="Calibri" panose="020F0502020204030204" pitchFamily="34" charset="0"/>
            </a:endParaRPr>
          </a:p>
          <a:p>
            <a:pPr marL="857250" lvl="1" indent="-457200">
              <a:buFont typeface="Arial"/>
              <a:buChar char="•"/>
            </a:pPr>
            <a:endParaRPr lang="ru-RU" sz="1800" dirty="0">
              <a:solidFill>
                <a:srgbClr val="2D3B45"/>
              </a:solidFill>
            </a:endParaRPr>
          </a:p>
          <a:p>
            <a:pPr marL="857250" lvl="1" indent="-457200">
              <a:buFont typeface="Arial"/>
              <a:buChar char="•"/>
            </a:pPr>
            <a:endParaRPr lang="en-US" sz="1800" dirty="0">
              <a:effectLst/>
              <a:latin typeface="New Yor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</a:t>
            </a:r>
            <a:r>
              <a:rPr lang="ru-RU" sz="3200" dirty="0"/>
              <a:t>3</a:t>
            </a:r>
            <a:r>
              <a:rPr lang="en-US" sz="3200" dirty="0"/>
              <a:t>. </a:t>
            </a:r>
            <a:r>
              <a:rPr lang="ru-RU" sz="3200" dirty="0"/>
              <a:t>«Он пришёл дать нам волю»</a:t>
            </a:r>
            <a:br>
              <a:rPr lang="en-US" sz="3200" dirty="0"/>
            </a:br>
            <a:r>
              <a:rPr lang="en-US" sz="3200" dirty="0"/>
              <a:t>(</a:t>
            </a:r>
            <a:r>
              <a:rPr lang="ru-RU" sz="3200" dirty="0"/>
              <a:t>Леонид Парфёнов о Горбачёве, 2011)</a:t>
            </a:r>
            <a:endParaRPr lang="en-US" sz="3200" dirty="0"/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987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Activities during listening: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First playing of opening clip, 1.5 minutes (1.30).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  <a:ea typeface="Calibri" panose="020F0502020204030204" pitchFamily="34" charset="0"/>
              </a:rPr>
              <a:t>Questions</a:t>
            </a:r>
            <a:r>
              <a:rPr lang="ru-RU" sz="2000" dirty="0">
                <a:solidFill>
                  <a:srgbClr val="2D3B45"/>
                </a:solidFill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D3B45"/>
                </a:solidFill>
                <a:ea typeface="Calibri" panose="020F0502020204030204" pitchFamily="34" charset="0"/>
              </a:rPr>
              <a:t>to take notes on</a:t>
            </a:r>
            <a:r>
              <a:rPr lang="ru-RU" sz="2000" dirty="0">
                <a:solidFill>
                  <a:srgbClr val="2D3B45"/>
                </a:solidFill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D3B45"/>
                </a:solidFill>
                <a:ea typeface="Calibri" panose="020F0502020204030204" pitchFamily="34" charset="0"/>
              </a:rPr>
              <a:t>and discuss in pairs </a:t>
            </a:r>
            <a:r>
              <a:rPr lang="ru-RU" sz="2000" dirty="0">
                <a:solidFill>
                  <a:srgbClr val="2D3B45"/>
                </a:solidFill>
                <a:ea typeface="Calibri" panose="020F0502020204030204" pitchFamily="34" charset="0"/>
              </a:rPr>
              <a:t>(</a:t>
            </a:r>
            <a:r>
              <a:rPr lang="en-US" sz="2000" dirty="0">
                <a:solidFill>
                  <a:srgbClr val="2D3B45"/>
                </a:solidFill>
                <a:ea typeface="Calibri" panose="020F0502020204030204" pitchFamily="34" charset="0"/>
              </a:rPr>
              <a:t>global comprehension):</a:t>
            </a:r>
          </a:p>
          <a:p>
            <a:pPr marL="1257300" lvl="2" indent="-457200">
              <a:buFont typeface="Arial"/>
              <a:buChar char="•"/>
            </a:pPr>
            <a:r>
              <a:rPr lang="ru-RU" sz="1600" dirty="0">
                <a:solidFill>
                  <a:srgbClr val="2D3B45"/>
                </a:solidFill>
                <a:ea typeface="Calibri" panose="020F0502020204030204" pitchFamily="34" charset="0"/>
              </a:rPr>
              <a:t>Что? (Что начинается в этот день?)</a:t>
            </a:r>
            <a:r>
              <a:rPr lang="en-US" sz="1600" dirty="0">
                <a:solidFill>
                  <a:srgbClr val="2D3B45"/>
                </a:solidFill>
                <a:ea typeface="Calibri" panose="020F0502020204030204" pitchFamily="34" charset="0"/>
              </a:rPr>
              <a:t> </a:t>
            </a:r>
            <a:r>
              <a:rPr lang="ru-RU" sz="1600" dirty="0">
                <a:solidFill>
                  <a:srgbClr val="2D3B45"/>
                </a:solidFill>
                <a:ea typeface="Calibri" panose="020F0502020204030204" pitchFamily="34" charset="0"/>
              </a:rPr>
              <a:t>Где?</a:t>
            </a:r>
            <a:r>
              <a:rPr lang="en-US" sz="1600" dirty="0">
                <a:solidFill>
                  <a:srgbClr val="2D3B45"/>
                </a:solidFill>
                <a:ea typeface="Calibri" panose="020F0502020204030204" pitchFamily="34" charset="0"/>
              </a:rPr>
              <a:t> </a:t>
            </a:r>
            <a:r>
              <a:rPr lang="ru-RU" sz="1600" dirty="0">
                <a:solidFill>
                  <a:srgbClr val="2D3B45"/>
                </a:solidFill>
                <a:ea typeface="Calibri" panose="020F0502020204030204" pitchFamily="34" charset="0"/>
              </a:rPr>
              <a:t>Когда?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  <a:ea typeface="Calibri" panose="020F0502020204030204" pitchFamily="34" charset="0"/>
              </a:rPr>
              <a:t>Fill-ins/short answers:</a:t>
            </a:r>
          </a:p>
          <a:p>
            <a:pPr marL="1257300" lvl="2" indent="-457200">
              <a:buFont typeface="Arial"/>
              <a:buChar char="•"/>
            </a:pPr>
            <a:r>
              <a:rPr lang="ru-RU" sz="1600" dirty="0">
                <a:solidFill>
                  <a:srgbClr val="2D3B45"/>
                </a:solidFill>
                <a:ea typeface="Calibri" panose="020F0502020204030204" pitchFamily="34" charset="0"/>
              </a:rPr>
              <a:t>На здании написано:</a:t>
            </a:r>
            <a:r>
              <a:rPr lang="en-US" sz="1600">
                <a:solidFill>
                  <a:srgbClr val="2D3B45"/>
                </a:solidFill>
                <a:ea typeface="Calibri" panose="020F0502020204030204" pitchFamily="34" charset="0"/>
              </a:rPr>
              <a:t> ____________________________________</a:t>
            </a:r>
            <a:endParaRPr lang="en-US" sz="1600" dirty="0">
              <a:solidFill>
                <a:srgbClr val="2D3B45"/>
              </a:solidFill>
              <a:ea typeface="Calibri" panose="020F0502020204030204" pitchFamily="34" charset="0"/>
            </a:endParaRPr>
          </a:p>
          <a:p>
            <a:pPr marL="1257300" lvl="2" indent="-457200">
              <a:buFont typeface="Arial"/>
              <a:buChar char="•"/>
            </a:pPr>
            <a:r>
              <a:rPr lang="ru-RU" sz="16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Какая новая должность у Горбачёва?</a:t>
            </a:r>
            <a:endParaRPr lang="en-US" sz="1600" dirty="0">
              <a:solidFill>
                <a:srgbClr val="2D3B45"/>
              </a:solidFill>
              <a:effectLst/>
              <a:ea typeface="Calibri" panose="020F0502020204030204" pitchFamily="34" charset="0"/>
            </a:endParaRPr>
          </a:p>
          <a:p>
            <a:pPr marL="1257300" lvl="2" indent="-457200">
              <a:buFont typeface="Arial"/>
              <a:buChar char="•"/>
            </a:pPr>
            <a:r>
              <a:rPr lang="ru-RU" sz="1600" dirty="0">
                <a:solidFill>
                  <a:srgbClr val="2D3B45"/>
                </a:solidFill>
                <a:ea typeface="Calibri" panose="020F0502020204030204" pitchFamily="34" charset="0"/>
              </a:rPr>
              <a:t>Что построили на площади</a:t>
            </a:r>
            <a:r>
              <a:rPr lang="ru-RU" sz="16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? В честь чего?</a:t>
            </a:r>
          </a:p>
          <a:p>
            <a:pPr marL="1257300" lvl="2" indent="-457200">
              <a:buFont typeface="Arial"/>
              <a:buChar char="•"/>
            </a:pPr>
            <a:r>
              <a:rPr lang="ru-RU" sz="1600" dirty="0">
                <a:solidFill>
                  <a:srgbClr val="2D3B45"/>
                </a:solidFill>
                <a:ea typeface="Calibri" panose="020F0502020204030204" pitchFamily="34" charset="0"/>
              </a:rPr>
              <a:t>Генсек не _________________, а _____________________.</a:t>
            </a:r>
          </a:p>
          <a:p>
            <a:pPr marL="1257300" lvl="2" indent="-457200">
              <a:buFont typeface="Arial"/>
              <a:buChar char="•"/>
            </a:pPr>
            <a:r>
              <a:rPr lang="ru-RU" sz="1600" dirty="0">
                <a:solidFill>
                  <a:srgbClr val="2D3B45"/>
                </a:solidFill>
                <a:ea typeface="Calibri" panose="020F0502020204030204" pitchFamily="34" charset="0"/>
              </a:rPr>
              <a:t>Это показывают __________________________________.</a:t>
            </a:r>
          </a:p>
          <a:p>
            <a:pPr marL="1257300" lvl="2" indent="-457200">
              <a:buFont typeface="Arial"/>
              <a:buChar char="•"/>
            </a:pPr>
            <a:r>
              <a:rPr lang="ru-RU" sz="16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Такое происходит _________________________.</a:t>
            </a:r>
            <a:endParaRPr lang="en-US" sz="1600" dirty="0">
              <a:solidFill>
                <a:srgbClr val="2D3B45"/>
              </a:solidFill>
              <a:effectLst/>
              <a:ea typeface="Calibri" panose="020F0502020204030204" pitchFamily="34" charset="0"/>
            </a:endParaRPr>
          </a:p>
          <a:p>
            <a:pPr marL="857250" lvl="1" indent="-457200">
              <a:buFont typeface="Arial"/>
              <a:buChar char="•"/>
            </a:pPr>
            <a:endParaRPr lang="ru-RU" sz="1800" dirty="0">
              <a:solidFill>
                <a:srgbClr val="2D3B45"/>
              </a:solidFill>
            </a:endParaRPr>
          </a:p>
          <a:p>
            <a:pPr marL="857250" lvl="1" indent="-457200">
              <a:buFont typeface="Arial"/>
              <a:buChar char="•"/>
            </a:pPr>
            <a:endParaRPr lang="en-US" sz="1800" dirty="0">
              <a:effectLst/>
              <a:latin typeface="New Yor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</a:t>
            </a:r>
            <a:r>
              <a:rPr lang="ru-RU" sz="3200" dirty="0"/>
              <a:t>3</a:t>
            </a:r>
            <a:r>
              <a:rPr lang="en-US" sz="3200" dirty="0"/>
              <a:t>. </a:t>
            </a:r>
            <a:r>
              <a:rPr lang="ru-RU" sz="3200" dirty="0"/>
              <a:t>«Он пришёл дать нам волю»</a:t>
            </a:r>
            <a:br>
              <a:rPr lang="en-US" sz="3200" dirty="0"/>
            </a:br>
            <a:r>
              <a:rPr lang="en-US" sz="3200" dirty="0"/>
              <a:t>(</a:t>
            </a:r>
            <a:r>
              <a:rPr lang="ru-RU" sz="3200" dirty="0"/>
              <a:t>Леонид Парфёнов о Горбачёве, 2011)</a:t>
            </a:r>
            <a:endParaRPr lang="en-US" sz="3200" dirty="0"/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224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Micro-activities during listening: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  <a:ea typeface="Calibri" panose="020F0502020204030204" pitchFamily="34" charset="0"/>
              </a:rPr>
              <a:t>Fill-ins/short answers, cont.:</a:t>
            </a:r>
          </a:p>
          <a:p>
            <a:pPr marL="1257300" lvl="2" indent="-457200">
              <a:buFont typeface="Arial"/>
              <a:buChar char="•"/>
            </a:pPr>
            <a:r>
              <a:rPr lang="ru-RU" sz="1600" dirty="0">
                <a:solidFill>
                  <a:srgbClr val="2D3B45"/>
                </a:solidFill>
                <a:ea typeface="Calibri" panose="020F0502020204030204" pitchFamily="34" charset="0"/>
              </a:rPr>
              <a:t>Толпа какая-то _____________________.</a:t>
            </a:r>
          </a:p>
          <a:p>
            <a:pPr marL="1257300" lvl="2" indent="-457200">
              <a:buFont typeface="Arial"/>
              <a:buChar char="•"/>
            </a:pPr>
            <a:r>
              <a:rPr lang="ru-RU" sz="1600" dirty="0">
                <a:solidFill>
                  <a:srgbClr val="2D3B45"/>
                </a:solidFill>
                <a:ea typeface="Calibri" panose="020F0502020204030204" pitchFamily="34" charset="0"/>
              </a:rPr>
              <a:t>У кого-то на руках __________________________________.</a:t>
            </a:r>
          </a:p>
          <a:p>
            <a:pPr marL="1257300" lvl="2" indent="-457200">
              <a:buFont typeface="Arial"/>
              <a:buChar char="•"/>
            </a:pPr>
            <a:r>
              <a:rPr lang="ru-RU" sz="16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Женщина говорит ему: «Вы только ___________________ к __________________________ поближе. Мы вас никогда не _____________________________.»</a:t>
            </a:r>
          </a:p>
          <a:p>
            <a:pPr marL="1257300" lvl="2" indent="-457200">
              <a:buFont typeface="Arial"/>
              <a:buChar char="•"/>
            </a:pPr>
            <a:r>
              <a:rPr lang="ru-RU" sz="1600" dirty="0">
                <a:solidFill>
                  <a:srgbClr val="2D3B45"/>
                </a:solidFill>
                <a:ea typeface="Calibri" panose="020F0502020204030204" pitchFamily="34" charset="0"/>
              </a:rPr>
              <a:t>Горбачёв отвечает: Да __________________________________?</a:t>
            </a:r>
          </a:p>
          <a:p>
            <a:pPr marL="1257300" lvl="2" indent="-457200">
              <a:buFont typeface="Arial"/>
              <a:buChar char="•"/>
            </a:pPr>
            <a:r>
              <a:rPr lang="ru-RU" sz="16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Взр</a:t>
            </a:r>
            <a:r>
              <a:rPr lang="ru-RU" sz="1600" dirty="0">
                <a:solidFill>
                  <a:srgbClr val="2D3B45"/>
                </a:solidFill>
                <a:ea typeface="Calibri" panose="020F0502020204030204" pitchFamily="34" charset="0"/>
              </a:rPr>
              <a:t>ыв хохота. Всё. Лёд ______________________________.</a:t>
            </a:r>
          </a:p>
          <a:p>
            <a:pPr marL="1257300" lvl="2" indent="-457200">
              <a:buFont typeface="Arial"/>
              <a:buChar char="•"/>
            </a:pPr>
            <a:r>
              <a:rPr lang="ru-RU" sz="16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А телевидение ___________________________ эффект в _______________________________ раз.</a:t>
            </a:r>
          </a:p>
          <a:p>
            <a:pPr marL="1257300" lvl="2" indent="-457200">
              <a:buFont typeface="Arial"/>
              <a:buChar char="•"/>
            </a:pPr>
            <a:r>
              <a:rPr lang="ru-RU" sz="1600" dirty="0">
                <a:solidFill>
                  <a:srgbClr val="2D3B45"/>
                </a:solidFill>
                <a:ea typeface="Calibri" panose="020F0502020204030204" pitchFamily="34" charset="0"/>
              </a:rPr>
              <a:t>Так здесь на ________________________ Невского проспека и Лиговского ____________________________________.</a:t>
            </a:r>
            <a:endParaRPr lang="en-US" sz="1600" dirty="0">
              <a:solidFill>
                <a:srgbClr val="2D3B45"/>
              </a:solidFill>
              <a:effectLst/>
              <a:ea typeface="Calibri" panose="020F0502020204030204" pitchFamily="34" charset="0"/>
            </a:endParaRPr>
          </a:p>
          <a:p>
            <a:pPr marL="857250" lvl="1" indent="-457200">
              <a:buFont typeface="Arial"/>
              <a:buChar char="•"/>
            </a:pPr>
            <a:endParaRPr lang="ru-RU" sz="1800" dirty="0">
              <a:solidFill>
                <a:srgbClr val="2D3B45"/>
              </a:solidFill>
            </a:endParaRPr>
          </a:p>
          <a:p>
            <a:pPr marL="857250" lvl="1" indent="-457200">
              <a:buFont typeface="Arial"/>
              <a:buChar char="•"/>
            </a:pPr>
            <a:endParaRPr lang="en-US" sz="1800" dirty="0">
              <a:effectLst/>
              <a:latin typeface="New Yor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</a:t>
            </a:r>
            <a:r>
              <a:rPr lang="ru-RU" sz="3200" dirty="0"/>
              <a:t>3</a:t>
            </a:r>
            <a:r>
              <a:rPr lang="en-US" sz="3200" dirty="0"/>
              <a:t>. </a:t>
            </a:r>
            <a:r>
              <a:rPr lang="ru-RU" sz="3200" dirty="0"/>
              <a:t>«Он пришёл дать нам волю»</a:t>
            </a:r>
            <a:br>
              <a:rPr lang="en-US" sz="3200" dirty="0"/>
            </a:br>
            <a:r>
              <a:rPr lang="en-US" sz="3200" dirty="0"/>
              <a:t>(</a:t>
            </a:r>
            <a:r>
              <a:rPr lang="ru-RU" sz="3200" dirty="0"/>
              <a:t>Леонид Парфёнов о Горбачёве, 2011)</a:t>
            </a:r>
            <a:endParaRPr lang="en-US" sz="3200" dirty="0"/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37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Micro-activities after listening. </a:t>
            </a:r>
            <a:r>
              <a:rPr lang="ru-RU" sz="2400" dirty="0"/>
              <a:t>Как по-русски: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/>
              <a:t>This happened for the first time.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/>
              <a:t>They built a monument for the 40</a:t>
            </a:r>
            <a:r>
              <a:rPr lang="en-US" sz="1800" baseline="30000" dirty="0"/>
              <a:t>th</a:t>
            </a:r>
            <a:r>
              <a:rPr lang="en-US" sz="1800" dirty="0"/>
              <a:t> anniversary of victory.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/>
              <a:t>Be closer to us!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/>
              <a:t>We won’t let you down!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/>
              <a:t>General Secretary of the Communist Party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/>
              <a:t>Ruler; all-powerful (omnipotent) ruler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/>
              <a:t>He isn’t getting into the limousine!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/>
              <a:t>He is going to speak to the people.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/>
              <a:t>Someone is carrying a crying child.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/>
              <a:t>They are showing this on television.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/>
              <a:t>On the corner of … is where perestroika began.</a:t>
            </a:r>
          </a:p>
          <a:p>
            <a:pPr marL="0" indent="0"/>
            <a:endParaRPr lang="en-US" sz="1800" dirty="0">
              <a:effectLst/>
              <a:latin typeface="New Yor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</a:t>
            </a:r>
            <a:r>
              <a:rPr lang="ru-RU" sz="3200" dirty="0"/>
              <a:t>3</a:t>
            </a:r>
            <a:r>
              <a:rPr lang="en-US" sz="3200" dirty="0"/>
              <a:t>. </a:t>
            </a:r>
            <a:r>
              <a:rPr lang="ru-RU" sz="3200" dirty="0"/>
              <a:t>«Он пришёл дать нам волю»</a:t>
            </a:r>
            <a:br>
              <a:rPr lang="en-US" sz="3200" dirty="0"/>
            </a:br>
            <a:r>
              <a:rPr lang="en-US" sz="3200" dirty="0"/>
              <a:t>(</a:t>
            </a:r>
            <a:r>
              <a:rPr lang="ru-RU" sz="3200" dirty="0"/>
              <a:t>Леонид Парфёнов о Горбачёве, 2011)</a:t>
            </a:r>
            <a:endParaRPr lang="en-US" sz="3200" dirty="0"/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42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Macro-activities after listening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  <a:ea typeface="Calibri" panose="020F0502020204030204" pitchFamily="34" charset="0"/>
              </a:rPr>
              <a:t>Review answers to initial questions in small groups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  <a:ea typeface="Calibri" panose="020F0502020204030204" pitchFamily="34" charset="0"/>
              </a:rPr>
              <a:t>In small groups: retell the story: </a:t>
            </a:r>
            <a:r>
              <a:rPr lang="ru-RU" sz="2000" dirty="0">
                <a:solidFill>
                  <a:srgbClr val="2D3B45"/>
                </a:solidFill>
                <a:ea typeface="Calibri" panose="020F0502020204030204" pitchFamily="34" charset="0"/>
              </a:rPr>
              <a:t>Что? Где? Когда? Что здесь случилось? Почему это важно? </a:t>
            </a:r>
            <a:endParaRPr lang="en-US" sz="2000" dirty="0">
              <a:solidFill>
                <a:srgbClr val="2D3B45"/>
              </a:solidFill>
              <a:ea typeface="Calibri" panose="020F0502020204030204" pitchFamily="34" charset="0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D3B45"/>
                </a:solidFill>
              </a:rPr>
              <a:t>Extension activities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D3B45"/>
                </a:solidFill>
              </a:rPr>
              <a:t>Write a summary of the opening scene.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D3B45"/>
                </a:solidFill>
              </a:rPr>
              <a:t>Provide your own narration of this scene.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D3B45"/>
                </a:solidFill>
              </a:rPr>
              <a:t>Write a mini-presentation about this scene and its importance.</a:t>
            </a:r>
            <a:endParaRPr lang="ru-RU" sz="1800" dirty="0">
              <a:solidFill>
                <a:srgbClr val="2D3B45"/>
              </a:solidFill>
            </a:endParaRPr>
          </a:p>
          <a:p>
            <a:pPr marL="857250" lvl="1" indent="-457200">
              <a:buFont typeface="Arial"/>
              <a:buChar char="•"/>
            </a:pPr>
            <a:endParaRPr lang="en-US" sz="1800" dirty="0">
              <a:effectLst/>
              <a:latin typeface="New Yor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</a:t>
            </a:r>
            <a:r>
              <a:rPr lang="ru-RU" sz="3200" dirty="0"/>
              <a:t>3</a:t>
            </a:r>
            <a:r>
              <a:rPr lang="en-US" sz="3200" dirty="0"/>
              <a:t>. </a:t>
            </a:r>
            <a:r>
              <a:rPr lang="ru-RU" sz="3200" dirty="0"/>
              <a:t>«Он пришёл дать нам волю»</a:t>
            </a:r>
            <a:br>
              <a:rPr lang="en-US" sz="3200" dirty="0"/>
            </a:br>
            <a:r>
              <a:rPr lang="en-US" sz="3200" dirty="0"/>
              <a:t>(</a:t>
            </a:r>
            <a:r>
              <a:rPr lang="ru-RU" sz="3200" dirty="0"/>
              <a:t>Леонид Парфёнов о Горбачёве, 2011)</a:t>
            </a:r>
            <a:endParaRPr lang="en-US" sz="3200" dirty="0"/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041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E24FDE-E17B-4CAB-9DDC-48AA24F1F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5D32B0-4FDF-41FF-98AD-6EFAFD80F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47041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EE8553-E924-4D1C-94D2-6CB4024BE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Choose a clip:</a:t>
            </a:r>
          </a:p>
          <a:p>
            <a:r>
              <a:rPr lang="en-US" sz="2400" dirty="0"/>
              <a:t>Novice: </a:t>
            </a:r>
            <a:r>
              <a:rPr lang="en-US" sz="2400" dirty="0" err="1"/>
              <a:t>Golosa</a:t>
            </a:r>
            <a:r>
              <a:rPr lang="en-US" sz="2400" dirty="0"/>
              <a:t>, Book 1, Unit 3: </a:t>
            </a:r>
            <a:r>
              <a:rPr lang="en-US" sz="2400" dirty="0">
                <a:hlinkClick r:id="rId2"/>
              </a:rPr>
              <a:t>https://www.youtube.com/watch?v=vNovSnDi0HA</a:t>
            </a:r>
            <a:endParaRPr lang="en-US" sz="2400" dirty="0"/>
          </a:p>
          <a:p>
            <a:r>
              <a:rPr lang="en-US" sz="2400" dirty="0"/>
              <a:t>Intermediate: Kirill </a:t>
            </a:r>
            <a:r>
              <a:rPr lang="en-US" sz="2400" dirty="0" err="1"/>
              <a:t>Serebrennikov</a:t>
            </a:r>
            <a:r>
              <a:rPr lang="en-US" sz="2400" dirty="0"/>
              <a:t>, </a:t>
            </a:r>
            <a:r>
              <a:rPr lang="ru-RU" sz="2400" dirty="0"/>
              <a:t>Как сидеть дома: </a:t>
            </a:r>
            <a:r>
              <a:rPr lang="en-US" sz="2400" dirty="0">
                <a:hlinkClick r:id="rId3"/>
              </a:rPr>
              <a:t>https://www.youtube.com/watch?v=Bc4VwGeE4AM</a:t>
            </a:r>
            <a:endParaRPr lang="ru-RU" sz="2400" dirty="0"/>
          </a:p>
          <a:p>
            <a:r>
              <a:rPr lang="en-US" sz="2400" dirty="0"/>
              <a:t>Advanced Low: Vladimir </a:t>
            </a:r>
            <a:r>
              <a:rPr lang="en-US" sz="2400" dirty="0" err="1"/>
              <a:t>Pozner</a:t>
            </a:r>
            <a:r>
              <a:rPr lang="en-US" sz="2400" dirty="0"/>
              <a:t> </a:t>
            </a:r>
            <a:r>
              <a:rPr lang="en-US" sz="2400"/>
              <a:t>on COVID-19 (to 10.52): </a:t>
            </a:r>
            <a:r>
              <a:rPr lang="en-US" sz="2400" dirty="0">
                <a:hlinkClick r:id="rId4"/>
              </a:rPr>
              <a:t>https://www.youtube.com/watch?v=7wXuGhkJSKs&amp;t=306s</a:t>
            </a:r>
            <a:endParaRPr lang="en-US" sz="2400" dirty="0"/>
          </a:p>
          <a:p>
            <a:r>
              <a:rPr lang="en-US" sz="2400" dirty="0"/>
              <a:t>Draft pre-listening, listening, and post-listening discussion and extension activities.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9DA9A8-5D3E-42CA-9F4A-F8A87CBC5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turn!</a:t>
            </a:r>
          </a:p>
        </p:txBody>
      </p:sp>
    </p:spTree>
    <p:extLst>
      <p:ext uri="{BB962C8B-B14F-4D97-AF65-F5344CB8AC3E}">
        <p14:creationId xmlns:p14="http://schemas.microsoft.com/office/powerpoint/2010/main" val="3508860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0E4955-5B1B-40C3-B8BB-A608624B7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Slavic 555: Advanced Russian Listening &amp; Speaking: Course Structure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B2E827-A355-41A1-B376-D004EEF71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example of an advanced-level course:</a:t>
            </a:r>
          </a:p>
        </p:txBody>
      </p:sp>
    </p:spTree>
    <p:extLst>
      <p:ext uri="{BB962C8B-B14F-4D97-AF65-F5344CB8AC3E}">
        <p14:creationId xmlns:p14="http://schemas.microsoft.com/office/powerpoint/2010/main" val="218321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749300"/>
            <a:ext cx="7543800" cy="876300"/>
          </a:xfrm>
        </p:spPr>
        <p:txBody>
          <a:bodyPr/>
          <a:lstStyle/>
          <a:p>
            <a:r>
              <a:rPr lang="en-US" dirty="0"/>
              <a:t>What makes listening challenging?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536700"/>
            <a:ext cx="7594600" cy="4208463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Brown &amp; Lee, </a:t>
            </a:r>
            <a:r>
              <a:rPr lang="en-US" i="1" dirty="0"/>
              <a:t>Teaching by Principles </a:t>
            </a:r>
            <a:r>
              <a:rPr lang="en-US" dirty="0"/>
              <a:t>(2015)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Decoding word and phrase borders (“clustering”)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Features characteristic of spontaneous speech: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Redundancy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Errors and error self-correction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Contractions (</a:t>
            </a:r>
            <a:r>
              <a:rPr lang="ru-RU" dirty="0"/>
              <a:t>щас, здрасте)</a:t>
            </a:r>
            <a:r>
              <a:rPr lang="en-US" dirty="0"/>
              <a:t> and reduced forms ([</a:t>
            </a:r>
            <a:r>
              <a:rPr lang="ru-RU" dirty="0"/>
              <a:t>кого</a:t>
            </a:r>
            <a:r>
              <a:rPr lang="en-US" dirty="0"/>
              <a:t>] </a:t>
            </a:r>
            <a:r>
              <a:rPr lang="ru-RU" dirty="0"/>
              <a:t>можно </a:t>
            </a:r>
            <a:r>
              <a:rPr lang="en-US" dirty="0"/>
              <a:t>[</a:t>
            </a:r>
            <a:r>
              <a:rPr lang="ru-RU" dirty="0"/>
              <a:t>позвать к телефону</a:t>
            </a:r>
            <a:r>
              <a:rPr lang="en-US" dirty="0"/>
              <a:t>]</a:t>
            </a:r>
            <a:r>
              <a:rPr lang="ru-RU" dirty="0"/>
              <a:t>?)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Hesitations, conversational additions (“you know,” “like”)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Speech rate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Acoustic interference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Memory: in real life we often can’t go back to what we heard 	</a:t>
            </a:r>
          </a:p>
          <a:p>
            <a:endParaRPr lang="en-US" dirty="0"/>
          </a:p>
        </p:txBody>
      </p:sp>
      <p:pic>
        <p:nvPicPr>
          <p:cNvPr id="4" name="Picture 3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4661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Lessons from Russian History (primarily Advanced)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Introduction to Russian-language Press (upper Intermediate/Advanced)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Press and Politics (primarily Advanced)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Russian Economic and Foreign Policy (Advanced/Superior)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Healthcare: Covid-19 (2020); American Healthcare and the American Dream (Advanced/Superior)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Culture and National Identity (Advanced/Superior)</a:t>
            </a:r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Slavic 555: Advanced Russian Listening &amp; Speaking Course Topics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79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0" indent="0"/>
            <a:r>
              <a:rPr lang="en-US" sz="2000" dirty="0"/>
              <a:t>Soviet and Post-Soviet History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Svetlana Alexievich (Nobel Prize speech)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Mikhail Gorbachev (documentary film with interviews)</a:t>
            </a:r>
          </a:p>
          <a:p>
            <a:pPr marL="0" indent="0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Politics and Foreign Affairs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/>
              <a:t>Vladimir Putin (speeches, press conferences)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/>
              <a:t>Minister of Foreign Affairs Sergei Lavrov (speech, talk show appearance)</a:t>
            </a:r>
          </a:p>
          <a:p>
            <a:pPr marL="0" indent="0"/>
            <a:r>
              <a:rPr lang="en-US" sz="2000" dirty="0"/>
              <a:t>Opposition Figures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/>
              <a:t>Boris Nemtsov (documentary films, monologue)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Mikhail Khodorkovsky (interviews)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Alexei Navalny (interviews, documentary film appearance)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Pussy Riot (news segments, interviews)</a:t>
            </a: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Slavic 555: Course Featured Figures in 2020 (</a:t>
            </a:r>
            <a:r>
              <a:rPr lang="ru-RU" sz="3200" dirty="0"/>
              <a:t>Герои</a:t>
            </a:r>
            <a:r>
              <a:rPr lang="en-US" sz="3200" dirty="0"/>
              <a:t>)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890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Marina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Goldovskaya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(RAILS* interviews on making documentary films)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Leonid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Parfyonov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(documentary film, interviews as both interviewer and interviewee)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Vladimir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Pozner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(mini-series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«Одноэтажная Америка»,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interviews as both interviewer and interviewee)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Iurii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Dud’ (interviewer: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Pozner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Khodorkovsky, Navalny)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Vladimir Kara-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Murza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(documentary film)</a:t>
            </a:r>
          </a:p>
          <a:p>
            <a:pPr marL="0" indent="0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 Russian Advanced Interactive Listening System, UW-Madison (currently being updated)</a:t>
            </a: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Slavic 555: Journalists and Documentary Filmmakers featured in 2020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8489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Domestic policy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Putin press conference (Dec. 2019)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Putin address to Federal Assembly (Jan. 2020)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Covid-19: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Putin address to Russian citizens on Covid-19 (April 2020)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RBK news segment on Covid-19 in Europe (April 2019)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Foreign policy: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Sergei Lavrov UN speech (Sept. 2019)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Lavrov appearance on </a:t>
            </a:r>
            <a:r>
              <a:rPr lang="ru-RU" sz="2000" dirty="0"/>
              <a:t>«Большая игра»</a:t>
            </a:r>
            <a:r>
              <a:rPr lang="en-US" sz="2000" dirty="0"/>
              <a:t> </a:t>
            </a:r>
            <a:r>
              <a:rPr lang="en-US" sz="2000"/>
              <a:t>(Sept. </a:t>
            </a:r>
            <a:r>
              <a:rPr lang="ru-RU" sz="2000" dirty="0"/>
              <a:t>201</a:t>
            </a:r>
            <a:r>
              <a:rPr lang="en-US" sz="2000" dirty="0"/>
              <a:t>8, March 2021</a:t>
            </a:r>
            <a:r>
              <a:rPr lang="ru-RU" sz="2000" dirty="0"/>
              <a:t>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Slavic 555 Genres, 2020: Speeches and Related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1459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Nemtsov monologue about Putin (following documentary films about Nemtsov)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/>
              <a:t>Parfenov</a:t>
            </a:r>
            <a:r>
              <a:rPr lang="en-US" sz="2400" dirty="0"/>
              <a:t> and </a:t>
            </a:r>
            <a:r>
              <a:rPr lang="en-US" sz="2400" dirty="0" err="1"/>
              <a:t>Pozner</a:t>
            </a:r>
            <a:r>
              <a:rPr lang="en-US" sz="2400" dirty="0"/>
              <a:t> interview with Alexei </a:t>
            </a:r>
            <a:r>
              <a:rPr lang="en-US" sz="2400" dirty="0" err="1"/>
              <a:t>Navalnyi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/>
              <a:t>Al’bats</a:t>
            </a:r>
            <a:r>
              <a:rPr lang="en-US" sz="2400" dirty="0"/>
              <a:t> interview with Mikhail Khodorkovsky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Dud’ interviews </a:t>
            </a:r>
            <a:r>
              <a:rPr lang="en-US" sz="2400" dirty="0" err="1"/>
              <a:t>Pozner</a:t>
            </a:r>
            <a:r>
              <a:rPr lang="en-US" sz="2400" dirty="0"/>
              <a:t>, Khodorkovsky, Navalny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/>
              <a:t>Sindeeva</a:t>
            </a:r>
            <a:r>
              <a:rPr lang="en-US" sz="2400" dirty="0"/>
              <a:t> (</a:t>
            </a:r>
            <a:r>
              <a:rPr lang="en-US" sz="2400" dirty="0" err="1"/>
              <a:t>Dozhd</a:t>
            </a:r>
            <a:r>
              <a:rPr lang="en-US" sz="2400" dirty="0"/>
              <a:t>’) interview with </a:t>
            </a:r>
            <a:r>
              <a:rPr lang="en-US" sz="2400" dirty="0" err="1"/>
              <a:t>Parfyonov</a:t>
            </a:r>
            <a:r>
              <a:rPr lang="en-US" sz="2400" dirty="0"/>
              <a:t> on life during Covid-19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Slavic 555 Genres, 2020: Interviews and Related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198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Parfyonov</a:t>
            </a:r>
            <a:r>
              <a:rPr lang="en-US" dirty="0"/>
              <a:t>, </a:t>
            </a:r>
            <a:r>
              <a:rPr lang="ru-RU" dirty="0"/>
              <a:t>«Он пришёл дать нам волю» </a:t>
            </a:r>
            <a:r>
              <a:rPr lang="en-US" dirty="0"/>
              <a:t>(on Gorbachev, 2011)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Kara-</a:t>
            </a:r>
            <a:r>
              <a:rPr lang="en-US" dirty="0" err="1"/>
              <a:t>Murza</a:t>
            </a:r>
            <a:r>
              <a:rPr lang="en-US" dirty="0"/>
              <a:t>, </a:t>
            </a:r>
            <a:r>
              <a:rPr lang="ru-RU" dirty="0"/>
              <a:t>«Немцов» (2016)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Fishman and </a:t>
            </a:r>
            <a:r>
              <a:rPr lang="en-US" dirty="0" err="1"/>
              <a:t>Krichevskaya</a:t>
            </a:r>
            <a:r>
              <a:rPr lang="en-US" dirty="0"/>
              <a:t>, </a:t>
            </a:r>
            <a:r>
              <a:rPr lang="ru-RU" dirty="0"/>
              <a:t>«Слишком свободный человек» </a:t>
            </a:r>
            <a:r>
              <a:rPr lang="en-US" dirty="0"/>
              <a:t>(on Nemtsov, 2017)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Homework: website(s) for background, short-answer content questions in Russian to be discussed in class and submitted in writing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Slavic 555 Documentary Film Assignments, 2020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2778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/>
              <a:t>Parfyonov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ru-RU" sz="2000" dirty="0"/>
              <a:t>«Он пришёл дать нам волю» </a:t>
            </a:r>
            <a:r>
              <a:rPr lang="en-US" sz="2000" dirty="0"/>
              <a:t>(documentary film, 2011)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Footage of Moscow demonstrations, 2011-12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Interview with </a:t>
            </a:r>
            <a:r>
              <a:rPr lang="en-US" sz="2000" dirty="0" err="1"/>
              <a:t>Pozner</a:t>
            </a:r>
            <a:r>
              <a:rPr lang="en-US" sz="2000" dirty="0"/>
              <a:t> of Navalny (201</a:t>
            </a:r>
            <a:r>
              <a:rPr lang="ru-RU" sz="2000" dirty="0"/>
              <a:t>2</a:t>
            </a:r>
            <a:r>
              <a:rPr lang="en-US" sz="2000" dirty="0"/>
              <a:t>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Interview with </a:t>
            </a:r>
            <a:r>
              <a:rPr lang="en-US" sz="2000" dirty="0" err="1"/>
              <a:t>Parfyonov</a:t>
            </a:r>
            <a:r>
              <a:rPr lang="en-US" sz="2000" dirty="0"/>
              <a:t> on life during Covid-19 (2020)</a:t>
            </a:r>
          </a:p>
          <a:p>
            <a:pPr marL="740664" lvl="2">
              <a:buFont typeface="Arial" panose="020B0604020202020204" pitchFamily="34" charset="0"/>
              <a:buChar char="•"/>
            </a:pPr>
            <a:r>
              <a:rPr lang="en-US" sz="2000" dirty="0" err="1"/>
              <a:t>Pozner</a:t>
            </a:r>
            <a:r>
              <a:rPr lang="en-US" sz="2000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Article published in </a:t>
            </a:r>
            <a:r>
              <a:rPr lang="en-US" sz="2000" dirty="0" err="1"/>
              <a:t>Moskvitina</a:t>
            </a:r>
            <a:r>
              <a:rPr lang="en-US" sz="2000" dirty="0"/>
              <a:t>, </a:t>
            </a:r>
            <a:r>
              <a:rPr lang="ru-RU" sz="2000" dirty="0"/>
              <a:t>«Телерадиогосударство»</a:t>
            </a:r>
            <a:r>
              <a:rPr lang="en-US" sz="2000" dirty="0"/>
              <a:t> (2002)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Interview with </a:t>
            </a:r>
            <a:r>
              <a:rPr lang="en-US" sz="2000" dirty="0" err="1"/>
              <a:t>Parfyonov</a:t>
            </a:r>
            <a:r>
              <a:rPr lang="en-US" sz="2000" dirty="0"/>
              <a:t> of Navalny (2012)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Interview of him by Dud’</a:t>
            </a:r>
            <a:r>
              <a:rPr lang="ru-RU" sz="2000" dirty="0"/>
              <a:t> (2017)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ru-RU" sz="2000" dirty="0"/>
              <a:t>«Одноэтажная Америка» (2008)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Slavic 555 Spiraling Principle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8698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Nemtsov: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Footage of Moscow demonstrations, 2011-12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Kara-</a:t>
            </a:r>
            <a:r>
              <a:rPr lang="en-US" sz="2000" dirty="0" err="1"/>
              <a:t>Murza</a:t>
            </a:r>
            <a:r>
              <a:rPr lang="en-US" sz="2000" dirty="0"/>
              <a:t>, </a:t>
            </a:r>
            <a:r>
              <a:rPr lang="ru-RU" sz="2000" dirty="0"/>
              <a:t>«Немцов» (2016)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Fishman and </a:t>
            </a:r>
            <a:r>
              <a:rPr lang="en-US" sz="2000" dirty="0" err="1"/>
              <a:t>Krichevskaya</a:t>
            </a:r>
            <a:r>
              <a:rPr lang="en-US" sz="2000" dirty="0"/>
              <a:t>, </a:t>
            </a:r>
            <a:r>
              <a:rPr lang="ru-RU" sz="2000" dirty="0"/>
              <a:t>«Слишком свободный человек» </a:t>
            </a:r>
            <a:r>
              <a:rPr lang="en-US" sz="2000" dirty="0"/>
              <a:t>(on Nemtsov, 2017), including Navalny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Monologue</a:t>
            </a:r>
            <a:r>
              <a:rPr lang="ru-RU" sz="2000" dirty="0"/>
              <a:t>, «Острый угол»</a:t>
            </a:r>
            <a:r>
              <a:rPr lang="en-US" sz="2000" dirty="0"/>
              <a:t> (2017)</a:t>
            </a:r>
            <a:endParaRPr lang="ru-RU" sz="2000" dirty="0"/>
          </a:p>
          <a:p>
            <a:pPr marL="740664" lvl="2">
              <a:buFont typeface="Arial" panose="020B0604020202020204" pitchFamily="34" charset="0"/>
              <a:buChar char="•"/>
            </a:pPr>
            <a:r>
              <a:rPr lang="en-US" sz="2000" dirty="0"/>
              <a:t>Navalny: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Interview with </a:t>
            </a:r>
            <a:r>
              <a:rPr lang="en-US" sz="2000" dirty="0" err="1"/>
              <a:t>Pozner</a:t>
            </a:r>
            <a:r>
              <a:rPr lang="en-US" sz="2000" dirty="0"/>
              <a:t> and </a:t>
            </a:r>
            <a:r>
              <a:rPr lang="en-US" sz="2000" dirty="0" err="1"/>
              <a:t>Parfyonov</a:t>
            </a:r>
            <a:r>
              <a:rPr lang="ru-RU" sz="2000" dirty="0"/>
              <a:t> (2012)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Appearance in documentary film on Nemtsov</a:t>
            </a:r>
            <a:r>
              <a:rPr lang="ru-RU" sz="2000" dirty="0"/>
              <a:t> (2017)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Dud’ interview (2017)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Video on </a:t>
            </a:r>
            <a:r>
              <a:rPr lang="en-US" sz="2000"/>
              <a:t>constitutional referendum (2020)</a:t>
            </a:r>
            <a:endParaRPr lang="en-US" sz="2000" dirty="0"/>
          </a:p>
          <a:p>
            <a:pPr marL="914400" lvl="2" indent="0">
              <a:buNone/>
            </a:pPr>
            <a:endParaRPr lang="en-US" sz="2000" dirty="0"/>
          </a:p>
          <a:p>
            <a:pPr marL="740664" lvl="2">
              <a:buFont typeface="Arial" panose="020B0604020202020204" pitchFamily="34" charset="0"/>
              <a:buChar char="•"/>
            </a:pPr>
            <a:endParaRPr lang="ru-RU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Slavic 555 Spiraling Principle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5542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740664" lvl="2">
              <a:buFont typeface="Arial" panose="020B0604020202020204" pitchFamily="34" charset="0"/>
              <a:buChar char="•"/>
            </a:pPr>
            <a:r>
              <a:rPr lang="en-US" sz="2000" dirty="0"/>
              <a:t>Covid-19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Kirill </a:t>
            </a:r>
            <a:r>
              <a:rPr lang="en-US" sz="2000" dirty="0" err="1"/>
              <a:t>Serebryannikov</a:t>
            </a:r>
            <a:r>
              <a:rPr lang="en-US" sz="2000" dirty="0"/>
              <a:t> on surviving isolation at home (with thanks to Shannon </a:t>
            </a:r>
            <a:r>
              <a:rPr lang="en-US" sz="2000" dirty="0" err="1"/>
              <a:t>Spasova</a:t>
            </a:r>
            <a:r>
              <a:rPr lang="en-US" sz="2000" dirty="0"/>
              <a:t>, Michigan State University, and the University of Arizona CERCLL)</a:t>
            </a:r>
            <a:endParaRPr lang="ru-RU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RBK news segment on Covid-19 in Europe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Putin address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err="1"/>
              <a:t>Parfyonov</a:t>
            </a:r>
            <a:r>
              <a:rPr lang="en-US" sz="2000" dirty="0"/>
              <a:t> interview on </a:t>
            </a:r>
            <a:r>
              <a:rPr lang="ru-RU" sz="2000" dirty="0"/>
              <a:t>«Дождь»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err="1"/>
              <a:t>Pozner</a:t>
            </a:r>
            <a:r>
              <a:rPr lang="en-US" sz="2000" dirty="0"/>
              <a:t> interview on </a:t>
            </a:r>
            <a:r>
              <a:rPr lang="ru-RU" sz="2000" dirty="0"/>
              <a:t>«Вечерний Ургант»</a:t>
            </a:r>
            <a:endParaRPr lang="en-US" sz="2000" dirty="0"/>
          </a:p>
          <a:p>
            <a:pPr marL="914400" lvl="2" indent="0">
              <a:buNone/>
            </a:pPr>
            <a:endParaRPr lang="en-US" sz="2000" dirty="0"/>
          </a:p>
          <a:p>
            <a:pPr marL="740664" lvl="2">
              <a:buFont typeface="Arial" panose="020B0604020202020204" pitchFamily="34" charset="0"/>
              <a:buChar char="•"/>
            </a:pPr>
            <a:endParaRPr lang="ru-RU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Slavic 555 Spiraling Principle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122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Questions, distributed in advance and chosen by lottery at the exam, focus on Advanced-level functions: narration and description in past, present, future; paragraph-length discourse. For example: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Расскажите о биографии Михаила Горбачёва.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Горбачёв говорит, что он проиграл как политик, но что выиграла перестройка как политика. Что он имеет в виду? Вы согласны, что выиграла перестройка? Почему, или почему нет?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Расскажите об истории освобождения Михаила Ходорковского.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ru-RU" sz="1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интервью с Леодином Парфёновым, Наталья Синдеева задаёт ему вопрос: «С чем мы выйдем из этого кризиса, из этого карантина?» Как вы думаете: какая будет жизнь после коронавируса, после карантина? Что именится, а что останется тем же самым?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Assessment: Oral Exams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1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lvl="0" indent="-457200">
              <a:buFont typeface="Arial"/>
              <a:buChar char="•"/>
            </a:pPr>
            <a:r>
              <a:rPr lang="en-US" sz="2400" dirty="0"/>
              <a:t>Real-world knowledge of subject, genre (“top-down” processing)</a:t>
            </a:r>
          </a:p>
          <a:p>
            <a:pPr marL="457200" lvl="0" indent="-457200">
              <a:buFont typeface="Arial"/>
              <a:buChar char="•"/>
            </a:pPr>
            <a:r>
              <a:rPr lang="en-US" sz="2400" dirty="0"/>
              <a:t>Redundancy in speech</a:t>
            </a:r>
          </a:p>
          <a:p>
            <a:pPr marL="457200" lvl="0" indent="-457200">
              <a:buFont typeface="Arial"/>
              <a:buChar char="•"/>
            </a:pPr>
            <a:r>
              <a:rPr lang="en-US" sz="2400" dirty="0"/>
              <a:t>Interpersonal mode: possibility to request repetition or slower tempo</a:t>
            </a:r>
          </a:p>
          <a:p>
            <a:pPr marL="457200" lvl="0" indent="-457200">
              <a:buFont typeface="Arial"/>
              <a:buChar char="•"/>
            </a:pPr>
            <a:r>
              <a:rPr lang="en-US" sz="2400" dirty="0"/>
              <a:t>Recording: possibility of replay at micro level</a:t>
            </a:r>
          </a:p>
          <a:p>
            <a:pPr marL="457200" lvl="0" indent="-457200">
              <a:buFont typeface="Arial"/>
              <a:buChar char="•"/>
            </a:pPr>
            <a:r>
              <a:rPr lang="en-US" sz="2400" dirty="0"/>
              <a:t>Video: visual cues</a:t>
            </a:r>
          </a:p>
          <a:p>
            <a:pPr marL="457200" lvl="0" indent="-457200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 of these can be controlled in listening activities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factors aid listening comprehension?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468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7100" y="1859643"/>
            <a:ext cx="7594600" cy="4208463"/>
          </a:xfrm>
        </p:spPr>
        <p:txBody>
          <a:bodyPr/>
          <a:lstStyle/>
          <a:p>
            <a:pPr marL="0" indent="0"/>
            <a:r>
              <a:rPr lang="en-US" dirty="0">
                <a:solidFill>
                  <a:srgbClr val="C00000"/>
                </a:solidFill>
              </a:rPr>
              <a:t>Questions?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Thank you for your attention!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5423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ACTFL </a:t>
            </a:r>
            <a:r>
              <a:rPr lang="en-US" sz="2400" i="1" dirty="0"/>
              <a:t>World-Readiness Standards for Learning Languages </a:t>
            </a:r>
            <a:r>
              <a:rPr lang="en-US" sz="2400" dirty="0"/>
              <a:t>(https://www.actfl.org/publications/all/world-readiness-standards-learning-languages)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Mahmoud Al-</a:t>
            </a:r>
            <a:r>
              <a:rPr lang="en-US" sz="2400" dirty="0" err="1"/>
              <a:t>Batal</a:t>
            </a:r>
            <a:r>
              <a:rPr lang="en-US" sz="2400" dirty="0"/>
              <a:t>, University of Texas at Austin. </a:t>
            </a:r>
            <a:r>
              <a:rPr lang="en-US" sz="2400" i="1" dirty="0"/>
              <a:t>Listening</a:t>
            </a:r>
            <a:r>
              <a:rPr lang="en-US" sz="2400" dirty="0"/>
              <a:t>. Foreign Language Teaching Methods. COERLL.utexas.edu/methods/modules/listening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Klaus </a:t>
            </a:r>
            <a:r>
              <a:rPr lang="en-US" sz="2400" dirty="0" err="1"/>
              <a:t>Brandl</a:t>
            </a:r>
            <a:r>
              <a:rPr lang="en-US" sz="2400" dirty="0"/>
              <a:t>, </a:t>
            </a:r>
            <a:r>
              <a:rPr lang="en-US" sz="2400" i="1" dirty="0"/>
              <a:t>Communicative Language Teaching in Action </a:t>
            </a:r>
            <a:r>
              <a:rPr lang="en-US" sz="2400" dirty="0"/>
              <a:t>(Pearson, 2008)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H. Douglas Brown and </a:t>
            </a:r>
            <a:r>
              <a:rPr lang="en-US" sz="2400" dirty="0" err="1"/>
              <a:t>Heekyeong</a:t>
            </a:r>
            <a:r>
              <a:rPr lang="en-US" sz="2400" dirty="0"/>
              <a:t> Lee, </a:t>
            </a:r>
            <a:r>
              <a:rPr lang="en-US" sz="2400" i="1" dirty="0"/>
              <a:t>Teaching by Principles: An Interactive Approach to Language Teaching</a:t>
            </a:r>
            <a:r>
              <a:rPr lang="en-US" sz="2400" dirty="0"/>
              <a:t> (Pearson, 2015)</a:t>
            </a:r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Selected Bibliography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179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7100" y="1859643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Betty Lou Leaver &amp; Boris </a:t>
            </a:r>
            <a:r>
              <a:rPr lang="en-US" sz="2400" dirty="0" err="1"/>
              <a:t>Shekhtman</a:t>
            </a:r>
            <a:r>
              <a:rPr lang="en-US" sz="2400" dirty="0"/>
              <a:t>, eds., </a:t>
            </a:r>
            <a:r>
              <a:rPr lang="en-US" sz="2400" i="1" dirty="0"/>
              <a:t>Developing Professional-Level Language Proficiency </a:t>
            </a:r>
            <a:r>
              <a:rPr lang="en-US" sz="2400" dirty="0"/>
              <a:t>(Cambridge UP, 2002)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Cynthia Martin, “Moving from Intermediate to Advanced in Russian,” ACTR webinar, 1 December 2016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Martin, “Strategies and Anti-Strategies for Reading ILR 2 / Advanced Proficiency,” UCLA, 2 August 2017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Larisa </a:t>
            </a:r>
            <a:r>
              <a:rPr lang="en-US" sz="2400" dirty="0" err="1"/>
              <a:t>Moskvitina</a:t>
            </a:r>
            <a:r>
              <a:rPr lang="en-US" sz="2400" dirty="0"/>
              <a:t>, </a:t>
            </a:r>
            <a:r>
              <a:rPr lang="en-US" sz="2400" i="1" dirty="0"/>
              <a:t>V mire </a:t>
            </a:r>
            <a:r>
              <a:rPr lang="en-US" sz="2400" i="1" dirty="0" err="1"/>
              <a:t>novostei</a:t>
            </a:r>
            <a:r>
              <a:rPr lang="en-US" sz="2400" dirty="0"/>
              <a:t>, 3 vols. (St. Petersburg: Zlatoust, 2005-2013)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Boris </a:t>
            </a:r>
            <a:r>
              <a:rPr lang="en-US" sz="2400" dirty="0" err="1"/>
              <a:t>Shekhtman</a:t>
            </a:r>
            <a:r>
              <a:rPr lang="en-US" sz="2400" dirty="0"/>
              <a:t>, </a:t>
            </a:r>
            <a:r>
              <a:rPr lang="en-US" sz="2400" i="1" dirty="0"/>
              <a:t>Working with Advanced Foreign Language Students</a:t>
            </a:r>
            <a:r>
              <a:rPr lang="en-US" sz="2400" dirty="0"/>
              <a:t> (Salinas, CA: MSI Press, 2003)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Selected Bibliography, cont.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96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Learning to recognize word and phrase borders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Learning to recognize grammatical forms (from case endings to syntactic cohesive devices) and use them to aid comprehension</a:t>
            </a:r>
          </a:p>
          <a:p>
            <a:pPr marL="457200" lvl="0" indent="-457200">
              <a:buFont typeface="Arial"/>
              <a:buChar char="•"/>
            </a:pPr>
            <a:r>
              <a:rPr lang="en-US" sz="2400" dirty="0"/>
              <a:t>Learning to identify contractions (</a:t>
            </a:r>
            <a:r>
              <a:rPr lang="ru-RU" sz="2400" dirty="0"/>
              <a:t>щас, здрасте, </a:t>
            </a:r>
            <a:r>
              <a:rPr lang="en-US" sz="2400" dirty="0"/>
              <a:t>reduction in various forms)</a:t>
            </a:r>
          </a:p>
          <a:p>
            <a:pPr marL="457200" lvl="0" indent="-457200">
              <a:buFont typeface="Arial"/>
              <a:buChar char="•"/>
            </a:pPr>
            <a:r>
              <a:rPr lang="en-US" sz="2400" dirty="0"/>
              <a:t>Learning to listen for specific meaning (word, phrase, number, fact, etc.)</a:t>
            </a:r>
          </a:p>
          <a:p>
            <a:pPr marL="457200" lvl="0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Brown &amp; Lee: Micro-skills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6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Applying background knowledge to the subject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Using visual cues to aid in comprehension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Outlining a narrative of events: one way to test this is to have learners reorder items provided in jumbled order: to reconstruct a narrative from parts, or to describe a place from bits of information provided about it</a:t>
            </a:r>
          </a:p>
          <a:p>
            <a:pPr marL="457200" lvl="0" indent="-457200">
              <a:buFont typeface="Arial"/>
              <a:buChar char="•"/>
            </a:pPr>
            <a:r>
              <a:rPr lang="en-US" sz="2400" dirty="0"/>
              <a:t>Outlining: distinguishing major points (the main idea) from supporting points</a:t>
            </a:r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Brown &amp; Lee: Macro-skills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51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lvl="0" indent="-457200">
              <a:buFont typeface="Arial"/>
              <a:buChar char="•"/>
            </a:pPr>
            <a:r>
              <a:rPr lang="en-US" sz="2400" dirty="0"/>
              <a:t>Novice: words and phrases, lists</a:t>
            </a:r>
          </a:p>
          <a:p>
            <a:pPr marL="457200" lvl="0" indent="-457200">
              <a:buFont typeface="Arial"/>
              <a:buChar char="•"/>
            </a:pPr>
            <a:r>
              <a:rPr lang="en-US" sz="2400" dirty="0"/>
              <a:t>Intermediate: sentences, questions and answers, brief factual information from everyday life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Advanced: paragraphs, narratives, descriptions in all three time frames; includes short news reports, “feature” items on the news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Superior: extended discourse, outlining (main idea vs. supporting ideas), interpreting rhetorical stance or implied meanings</a:t>
            </a:r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Review of Listening Skills by ACTFL Level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8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What do you see on the video that surprises you?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What aspects of culture are evident in the video? (Silent watching can be helpful here too.)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What aspects of culture are reflected in speech?</a:t>
            </a:r>
          </a:p>
          <a:p>
            <a:pPr marL="457200" lvl="0" indent="-457200">
              <a:buFont typeface="Arial"/>
              <a:buChar char="•"/>
            </a:pPr>
            <a:r>
              <a:rPr lang="en-US" sz="2400" dirty="0"/>
              <a:t>What cultural insights come from this video?</a:t>
            </a:r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Culture through Listening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057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2500" y="1917700"/>
            <a:ext cx="7594600" cy="42084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Pre-listening activities, schemata activation: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  <a:effectLst/>
                <a:ea typeface="Calibri" panose="020F0502020204030204" pitchFamily="34" charset="0"/>
              </a:rPr>
              <a:t>What do you expect to hear when someone gives you a tour of their home? What do you expect to find in an apartment? What is a dacha?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</a:rPr>
              <a:t>Vocabulary review: rooms, furniture, parts of building (floor, corridor, entrance, etc.)</a:t>
            </a:r>
          </a:p>
          <a:p>
            <a:pPr marL="857250" lvl="1" indent="-457200">
              <a:buFont typeface="Arial"/>
              <a:buChar char="•"/>
            </a:pPr>
            <a:r>
              <a:rPr lang="en-US" sz="2000" dirty="0">
                <a:solidFill>
                  <a:srgbClr val="2D3B45"/>
                </a:solidFill>
              </a:rPr>
              <a:t>Cognates learners might expect to hear: corridor, divan, electronics (television, computer, etc.)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400" dirty="0"/>
          </a:p>
          <a:p>
            <a:pPr marL="0" lvl="0" indent="0"/>
            <a:endParaRPr lang="en-US" sz="2400" dirty="0"/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cs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1. </a:t>
            </a:r>
            <a:r>
              <a:rPr lang="en-US" sz="3200" dirty="0" err="1"/>
              <a:t>Golosa</a:t>
            </a:r>
            <a:r>
              <a:rPr lang="en-US" sz="3200" dirty="0"/>
              <a:t> 1, Unit 6: Apartment</a:t>
            </a:r>
          </a:p>
        </p:txBody>
      </p:sp>
      <p:pic>
        <p:nvPicPr>
          <p:cNvPr id="5" name="Picture 4" descr="TLF_logo_w_taglin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6228506"/>
            <a:ext cx="1866900" cy="62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64786"/>
      </p:ext>
    </p:extLst>
  </p:cSld>
  <p:clrMapOvr>
    <a:masterClrMapping/>
  </p:clrMapOvr>
</p:sld>
</file>

<file path=ppt/theme/theme1.xml><?xml version="1.0" encoding="utf-8"?>
<a:theme xmlns:a="http://schemas.openxmlformats.org/drawingml/2006/main" name="Imag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2977</TotalTime>
  <Words>3247</Words>
  <Application>Microsoft Office PowerPoint</Application>
  <PresentationFormat>On-screen Show (4:3)</PresentationFormat>
  <Paragraphs>471</Paragraphs>
  <Slides>42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Courier New</vt:lpstr>
      <vt:lpstr>New York</vt:lpstr>
      <vt:lpstr>Times New Roman</vt:lpstr>
      <vt:lpstr>Wingdings</vt:lpstr>
      <vt:lpstr>Images design</vt:lpstr>
      <vt:lpstr>Teaching Active Listening Skills Across Proficiency Levels</vt:lpstr>
      <vt:lpstr>What makes listening challenging?</vt:lpstr>
      <vt:lpstr>What makes listening challenging?</vt:lpstr>
      <vt:lpstr>What factors aid listening comprehension?</vt:lpstr>
      <vt:lpstr>Brown &amp; Lee: Micro-skills</vt:lpstr>
      <vt:lpstr>Brown &amp; Lee: Macro-skills</vt:lpstr>
      <vt:lpstr>Review of Listening Skills by ACTFL Level</vt:lpstr>
      <vt:lpstr>Culture through Listening</vt:lpstr>
      <vt:lpstr>Example 1. Golosa 1, Unit 6: Apartment</vt:lpstr>
      <vt:lpstr>Example 1. Golosa 1, Unit 6: Apartment</vt:lpstr>
      <vt:lpstr>Example 1. Golosa 1, Unit 6: Apartment</vt:lpstr>
      <vt:lpstr>Example 2. По домам. Тимати. 2010  (Спасибо Анне Нестерчук за видео!)</vt:lpstr>
      <vt:lpstr>Example 2. По домам. Тимати </vt:lpstr>
      <vt:lpstr>Example 2. По домам. Тимати</vt:lpstr>
      <vt:lpstr>Example 2. По домам. Тимати</vt:lpstr>
      <vt:lpstr>Example 2. По домам. Тимати</vt:lpstr>
      <vt:lpstr>Example 2. По домам. Тимати</vt:lpstr>
      <vt:lpstr>Example 2. По домам. Тимати</vt:lpstr>
      <vt:lpstr>Example 2. По домам. Тимати</vt:lpstr>
      <vt:lpstr>Advanced-level listening course on media Instructional Methods</vt:lpstr>
      <vt:lpstr>Sample Class: Documentary Film or Interview </vt:lpstr>
      <vt:lpstr>Example 3. «Он пришёл дать нам волю» (Леонид Парфёнов о Горбачёве, 2011)</vt:lpstr>
      <vt:lpstr>Example 3. «Он пришёл дать нам волю» (Леонид Парфёнов о Горбачёве, 2011)</vt:lpstr>
      <vt:lpstr>Example 3. «Он пришёл дать нам волю» (Леонид Парфёнов о Горбачёве, 2011)</vt:lpstr>
      <vt:lpstr>Example 3. «Он пришёл дать нам волю» (Леонид Парфёнов о Горбачёве, 2011)</vt:lpstr>
      <vt:lpstr>Example 3. «Он пришёл дать нам волю» (Леонид Парфёнов о Горбачёве, 2011)</vt:lpstr>
      <vt:lpstr>Questions?</vt:lpstr>
      <vt:lpstr>Your turn!</vt:lpstr>
      <vt:lpstr>One example of an advanced-level course:</vt:lpstr>
      <vt:lpstr>Slavic 555: Advanced Russian Listening &amp; Speaking Course Topics</vt:lpstr>
      <vt:lpstr>Slavic 555: Course Featured Figures in 2020 (Герои)</vt:lpstr>
      <vt:lpstr>Slavic 555: Journalists and Documentary Filmmakers featured in 2020</vt:lpstr>
      <vt:lpstr>Slavic 555 Genres, 2020: Speeches and Related</vt:lpstr>
      <vt:lpstr>Slavic 555 Genres, 2020: Interviews and Related</vt:lpstr>
      <vt:lpstr>Slavic 555 Documentary Film Assignments, 2020</vt:lpstr>
      <vt:lpstr>Slavic 555 Spiraling Principle</vt:lpstr>
      <vt:lpstr>Slavic 555 Spiraling Principle</vt:lpstr>
      <vt:lpstr>Slavic 555 Spiraling Principle</vt:lpstr>
      <vt:lpstr>Assessment: Oral Exams</vt:lpstr>
      <vt:lpstr>Thank you for your attention!</vt:lpstr>
      <vt:lpstr>Selected Bibliography</vt:lpstr>
      <vt:lpstr>Selected Bibliography, cont.</vt:lpstr>
    </vt:vector>
  </TitlesOfParts>
  <Company>University of Wisconsin - UCOM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Rinehart</dc:creator>
  <cp:lastModifiedBy>Karen Evans-Romaine</cp:lastModifiedBy>
  <cp:revision>1541</cp:revision>
  <cp:lastPrinted>2012-10-21T21:34:41Z</cp:lastPrinted>
  <dcterms:created xsi:type="dcterms:W3CDTF">2011-08-29T13:09:08Z</dcterms:created>
  <dcterms:modified xsi:type="dcterms:W3CDTF">2021-04-08T21:44:29Z</dcterms:modified>
</cp:coreProperties>
</file>